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9" r:id="rId4"/>
    <p:sldId id="264" r:id="rId5"/>
    <p:sldId id="266" r:id="rId6"/>
    <p:sldId id="267" r:id="rId7"/>
    <p:sldId id="268" r:id="rId8"/>
    <p:sldId id="269" r:id="rId9"/>
    <p:sldId id="270" r:id="rId10"/>
    <p:sldId id="273"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0AE93-DD53-1F96-6FD9-36BCEB108817}" v="2" dt="2025-05-03T18:58:50.275"/>
    <p1510:client id="{1D996CB0-3C12-326B-C9A7-D998D79D2904}" v="77" dt="2025-05-05T02:08:25.296"/>
    <p1510:client id="{5D203AF0-0E27-693A-8235-F9ED42AB66E9}" v="78" dt="2025-05-05T01:52:07.868"/>
    <p1510:client id="{8E3DDF0F-C772-2ABB-C22A-A945257A3145}" v="49" dt="2025-05-03T19:10:25.236"/>
    <p1510:client id="{F4B888B3-C6F5-4D3D-090A-51BEB8059FBA}" v="3" dt="2025-05-04T00:08:00.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vO yaff" userId="9f71f012aa5bc0af" providerId="Windows Live" clId="Web-{1D996CB0-3C12-326B-C9A7-D998D79D2904}"/>
    <pc:docChg chg="addSld modSld">
      <pc:chgData name="OvO yaff" userId="9f71f012aa5bc0af" providerId="Windows Live" clId="Web-{1D996CB0-3C12-326B-C9A7-D998D79D2904}" dt="2025-05-05T02:08:25.296" v="82" actId="20577"/>
      <pc:docMkLst>
        <pc:docMk/>
      </pc:docMkLst>
      <pc:sldChg chg="addSp delSp modSp new mod setBg">
        <pc:chgData name="OvO yaff" userId="9f71f012aa5bc0af" providerId="Windows Live" clId="Web-{1D996CB0-3C12-326B-C9A7-D998D79D2904}" dt="2025-05-05T02:08:25.296" v="82" actId="20577"/>
        <pc:sldMkLst>
          <pc:docMk/>
          <pc:sldMk cId="1227720525" sldId="273"/>
        </pc:sldMkLst>
        <pc:spChg chg="mod">
          <ac:chgData name="OvO yaff" userId="9f71f012aa5bc0af" providerId="Windows Live" clId="Web-{1D996CB0-3C12-326B-C9A7-D998D79D2904}" dt="2025-05-05T02:04:27.133" v="28" actId="20577"/>
          <ac:spMkLst>
            <pc:docMk/>
            <pc:sldMk cId="1227720525" sldId="273"/>
            <ac:spMk id="2" creationId="{D65C9FBF-49A4-0A67-C1B0-CD934D9C503F}"/>
          </ac:spMkLst>
        </pc:spChg>
        <pc:spChg chg="del">
          <ac:chgData name="OvO yaff" userId="9f71f012aa5bc0af" providerId="Windows Live" clId="Web-{1D996CB0-3C12-326B-C9A7-D998D79D2904}" dt="2025-05-05T02:03:51.788" v="23"/>
          <ac:spMkLst>
            <pc:docMk/>
            <pc:sldMk cId="1227720525" sldId="273"/>
            <ac:spMk id="3" creationId="{1C04B3B6-F413-D73D-3420-852A0431112E}"/>
          </ac:spMkLst>
        </pc:spChg>
        <pc:spChg chg="add mod">
          <ac:chgData name="OvO yaff" userId="9f71f012aa5bc0af" providerId="Windows Live" clId="Web-{1D996CB0-3C12-326B-C9A7-D998D79D2904}" dt="2025-05-05T02:08:25.296" v="82" actId="20577"/>
          <ac:spMkLst>
            <pc:docMk/>
            <pc:sldMk cId="1227720525" sldId="273"/>
            <ac:spMk id="8" creationId="{1E78B3E4-ACDC-CB18-A100-E98276977A3A}"/>
          </ac:spMkLst>
        </pc:spChg>
        <pc:grpChg chg="add">
          <ac:chgData name="OvO yaff" userId="9f71f012aa5bc0af" providerId="Windows Live" clId="Web-{1D996CB0-3C12-326B-C9A7-D998D79D2904}" dt="2025-05-05T02:04:03.444" v="25"/>
          <ac:grpSpMkLst>
            <pc:docMk/>
            <pc:sldMk cId="1227720525" sldId="273"/>
            <ac:grpSpMk id="11" creationId="{434FA563-76F6-CDCF-AEA0-A7B78E44647B}"/>
          </ac:grpSpMkLst>
        </pc:grpChg>
        <pc:picChg chg="add mod ord">
          <ac:chgData name="OvO yaff" userId="9f71f012aa5bc0af" providerId="Windows Live" clId="Web-{1D996CB0-3C12-326B-C9A7-D998D79D2904}" dt="2025-05-05T02:04:03.444" v="25"/>
          <ac:picMkLst>
            <pc:docMk/>
            <pc:sldMk cId="1227720525" sldId="273"/>
            <ac:picMk id="4" creationId="{8C6C37CA-CCBF-9DD3-D73F-6572BD6B14FE}"/>
          </ac:picMkLst>
        </pc:picChg>
      </pc:sldChg>
    </pc:docChg>
  </pc:docChgLst>
  <pc:docChgLst>
    <pc:chgData name="Guest User" providerId="Windows Live" clId="Web-{5D203AF0-0E27-693A-8235-F9ED42AB66E9}"/>
    <pc:docChg chg="addSld modSld">
      <pc:chgData name="Guest User" userId="" providerId="Windows Live" clId="Web-{5D203AF0-0E27-693A-8235-F9ED42AB66E9}" dt="2025-05-05T01:52:04.087" v="77" actId="20577"/>
      <pc:docMkLst>
        <pc:docMk/>
      </pc:docMkLst>
      <pc:sldChg chg="addSp modSp new">
        <pc:chgData name="Guest User" userId="" providerId="Windows Live" clId="Web-{5D203AF0-0E27-693A-8235-F9ED42AB66E9}" dt="2025-05-05T01:52:01.587" v="75" actId="20577"/>
        <pc:sldMkLst>
          <pc:docMk/>
          <pc:sldMk cId="4104692335" sldId="271"/>
        </pc:sldMkLst>
        <pc:spChg chg="mod">
          <ac:chgData name="Guest User" userId="" providerId="Windows Live" clId="Web-{5D203AF0-0E27-693A-8235-F9ED42AB66E9}" dt="2025-05-05T01:39:01.619" v="5" actId="20577"/>
          <ac:spMkLst>
            <pc:docMk/>
            <pc:sldMk cId="4104692335" sldId="271"/>
            <ac:spMk id="2" creationId="{BFBC78E2-A6B0-438B-9D3A-B6281C118F4F}"/>
          </ac:spMkLst>
        </pc:spChg>
        <pc:spChg chg="mod">
          <ac:chgData name="Guest User" userId="" providerId="Windows Live" clId="Web-{5D203AF0-0E27-693A-8235-F9ED42AB66E9}" dt="2025-05-05T01:52:01.587" v="75" actId="20577"/>
          <ac:spMkLst>
            <pc:docMk/>
            <pc:sldMk cId="4104692335" sldId="271"/>
            <ac:spMk id="3" creationId="{73877CD8-6247-A4FD-B940-09B435528EBC}"/>
          </ac:spMkLst>
        </pc:spChg>
        <pc:picChg chg="add mod">
          <ac:chgData name="Guest User" userId="" providerId="Windows Live" clId="Web-{5D203AF0-0E27-693A-8235-F9ED42AB66E9}" dt="2025-05-05T01:49:58.723" v="41" actId="1076"/>
          <ac:picMkLst>
            <pc:docMk/>
            <pc:sldMk cId="4104692335" sldId="271"/>
            <ac:picMk id="4" creationId="{87288A67-2E82-7DFA-29E4-7219C3570FEE}"/>
          </ac:picMkLst>
        </pc:picChg>
        <pc:picChg chg="add mod">
          <ac:chgData name="Guest User" userId="" providerId="Windows Live" clId="Web-{5D203AF0-0E27-693A-8235-F9ED42AB66E9}" dt="2025-05-05T01:50:12.849" v="44" actId="1076"/>
          <ac:picMkLst>
            <pc:docMk/>
            <pc:sldMk cId="4104692335" sldId="271"/>
            <ac:picMk id="5" creationId="{DD528AAA-A404-EC6C-5B52-7417ADFA8C1C}"/>
          </ac:picMkLst>
        </pc:picChg>
        <pc:picChg chg="add mod">
          <ac:chgData name="Guest User" userId="" providerId="Windows Live" clId="Web-{5D203AF0-0E27-693A-8235-F9ED42AB66E9}" dt="2025-05-05T01:50:16.599" v="45" actId="1076"/>
          <ac:picMkLst>
            <pc:docMk/>
            <pc:sldMk cId="4104692335" sldId="271"/>
            <ac:picMk id="6" creationId="{CF00BABA-5A86-8309-319F-6C377363FA0D}"/>
          </ac:picMkLst>
        </pc:picChg>
      </pc:sldChg>
      <pc:sldChg chg="addSp modSp new">
        <pc:chgData name="Guest User" userId="" providerId="Windows Live" clId="Web-{5D203AF0-0E27-693A-8235-F9ED42AB66E9}" dt="2025-05-05T01:52:04.087" v="77" actId="20577"/>
        <pc:sldMkLst>
          <pc:docMk/>
          <pc:sldMk cId="1669086595" sldId="272"/>
        </pc:sldMkLst>
        <pc:spChg chg="mod">
          <ac:chgData name="Guest User" userId="" providerId="Windows Live" clId="Web-{5D203AF0-0E27-693A-8235-F9ED42AB66E9}" dt="2025-05-05T01:39:12.964" v="10" actId="20577"/>
          <ac:spMkLst>
            <pc:docMk/>
            <pc:sldMk cId="1669086595" sldId="272"/>
            <ac:spMk id="2" creationId="{9EC02EA5-9BE0-E403-E0EA-F5524268F10D}"/>
          </ac:spMkLst>
        </pc:spChg>
        <pc:spChg chg="mod">
          <ac:chgData name="Guest User" userId="" providerId="Windows Live" clId="Web-{5D203AF0-0E27-693A-8235-F9ED42AB66E9}" dt="2025-05-05T01:52:04.087" v="77" actId="20577"/>
          <ac:spMkLst>
            <pc:docMk/>
            <pc:sldMk cId="1669086595" sldId="272"/>
            <ac:spMk id="3" creationId="{E078A785-634B-2757-C0AD-ED43CD93D782}"/>
          </ac:spMkLst>
        </pc:spChg>
        <pc:picChg chg="add mod">
          <ac:chgData name="Guest User" userId="" providerId="Windows Live" clId="Web-{5D203AF0-0E27-693A-8235-F9ED42AB66E9}" dt="2025-05-05T01:51:32.258" v="69" actId="1076"/>
          <ac:picMkLst>
            <pc:docMk/>
            <pc:sldMk cId="1669086595" sldId="272"/>
            <ac:picMk id="4" creationId="{40D92827-1A9E-F5C8-39F3-5D84B953F9A9}"/>
          </ac:picMkLst>
        </pc:picChg>
        <pc:picChg chg="add mod">
          <ac:chgData name="Guest User" userId="" providerId="Windows Live" clId="Web-{5D203AF0-0E27-693A-8235-F9ED42AB66E9}" dt="2025-05-05T01:51:35.836" v="70" actId="1076"/>
          <ac:picMkLst>
            <pc:docMk/>
            <pc:sldMk cId="1669086595" sldId="272"/>
            <ac:picMk id="5" creationId="{B18A5D1D-805B-0359-ED9E-6B2F8E786824}"/>
          </ac:picMkLst>
        </pc:picChg>
        <pc:picChg chg="add mod">
          <ac:chgData name="Guest User" userId="" providerId="Windows Live" clId="Web-{5D203AF0-0E27-693A-8235-F9ED42AB66E9}" dt="2025-05-05T01:51:44.961" v="71" actId="1076"/>
          <ac:picMkLst>
            <pc:docMk/>
            <pc:sldMk cId="1669086595" sldId="272"/>
            <ac:picMk id="6" creationId="{183B99FD-BE52-E45A-364D-59AF88D7BA6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7E68-597F-1056-5B2D-1C0DC644C1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7AD83D-6EAA-90CE-AF1C-EB9CB89DD0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B1E735-5593-EE2F-A697-E24C9BA4214D}"/>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5" name="Footer Placeholder 4">
            <a:extLst>
              <a:ext uri="{FF2B5EF4-FFF2-40B4-BE49-F238E27FC236}">
                <a16:creationId xmlns:a16="http://schemas.microsoft.com/office/drawing/2014/main" id="{D9229FFD-3454-5DB6-6892-524210827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9E358-7D7B-0160-14C3-8142342E7208}"/>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342097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926AA-D79C-7976-4389-C80166BB93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22880D-D49F-192E-50FE-97A7D848FA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A37AE-58C6-FC80-2AFE-E30D7F371817}"/>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5" name="Footer Placeholder 4">
            <a:extLst>
              <a:ext uri="{FF2B5EF4-FFF2-40B4-BE49-F238E27FC236}">
                <a16:creationId xmlns:a16="http://schemas.microsoft.com/office/drawing/2014/main" id="{5E521B90-009E-8256-0E19-86C647E9F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FCAFF-6F5F-42A8-A1AF-C0CCA6FF66C5}"/>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2048794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D19E14-272E-26EE-7606-721A2757C5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D40FF4-0E54-B3D4-BA71-6003FBE87B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AFCDE-4E9A-191F-51CA-3C1EA456CD83}"/>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5" name="Footer Placeholder 4">
            <a:extLst>
              <a:ext uri="{FF2B5EF4-FFF2-40B4-BE49-F238E27FC236}">
                <a16:creationId xmlns:a16="http://schemas.microsoft.com/office/drawing/2014/main" id="{A0537347-1609-2AE7-1A16-3E1BA03AD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0B576-9809-49B9-B4E1-D840687EA8E6}"/>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2095564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E1CF-B59D-47F1-A54C-B3FCBF0323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877A7-94DF-B44E-7686-B64CFB16BB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9D6C20-2529-8BC4-BBFC-03788B7888DF}"/>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5" name="Footer Placeholder 4">
            <a:extLst>
              <a:ext uri="{FF2B5EF4-FFF2-40B4-BE49-F238E27FC236}">
                <a16:creationId xmlns:a16="http://schemas.microsoft.com/office/drawing/2014/main" id="{4E97C494-8256-57BD-0F4E-173631DFF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32B5C-2D75-8C21-DDE1-0999DC6AEDC1}"/>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3225393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F95D-591A-617F-CD0B-F9B9236C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270472-39D8-2864-62A1-73A104CEDE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23D6AE-0031-992F-1E8E-77A950A72C77}"/>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5" name="Footer Placeholder 4">
            <a:extLst>
              <a:ext uri="{FF2B5EF4-FFF2-40B4-BE49-F238E27FC236}">
                <a16:creationId xmlns:a16="http://schemas.microsoft.com/office/drawing/2014/main" id="{684B747B-B09B-6A53-98CA-FAF1ED983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64C5B-5DBB-CAAF-E69D-30E1B2C0BF7E}"/>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3761608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6AFB8-8DDF-7613-AFC6-B764BB58A7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4B037-7376-05D1-C931-ED5F706119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0E27FD-351D-3B64-EDBF-6DDFA2385C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2B0C81-03D4-8823-7B86-4585C63A7242}"/>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6" name="Footer Placeholder 5">
            <a:extLst>
              <a:ext uri="{FF2B5EF4-FFF2-40B4-BE49-F238E27FC236}">
                <a16:creationId xmlns:a16="http://schemas.microsoft.com/office/drawing/2014/main" id="{1F724D66-4CC5-6B24-2F40-B830015A0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0E0DD-4ED0-7DB4-0F69-CA5F226DFBF3}"/>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287890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D462-7F8A-AA37-9340-0C7FFDA289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527C7-F14C-0C0C-ED06-8F3196BB5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F84B8-ED01-AE72-91E8-8DC91806D4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674E8C-E516-A829-63A1-C193FD0208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332BAF-0021-0310-3011-3B6FADDC0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82C35-B0BF-C580-BA49-E223381585CE}"/>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8" name="Footer Placeholder 7">
            <a:extLst>
              <a:ext uri="{FF2B5EF4-FFF2-40B4-BE49-F238E27FC236}">
                <a16:creationId xmlns:a16="http://schemas.microsoft.com/office/drawing/2014/main" id="{4AF18826-957F-88C2-6BF0-35E3D3C293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4BA61D-F2C8-3B29-141C-E1A2C1D5441A}"/>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3560267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51B1-3415-718D-47EA-9855C01B61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39CE48-6593-D2CC-13DF-7D1833206D6E}"/>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4" name="Footer Placeholder 3">
            <a:extLst>
              <a:ext uri="{FF2B5EF4-FFF2-40B4-BE49-F238E27FC236}">
                <a16:creationId xmlns:a16="http://schemas.microsoft.com/office/drawing/2014/main" id="{C9DD77E7-DBB1-5E54-3E05-DD000DFAC7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F6975B-A4EF-17CE-98DC-3E6BBB52E782}"/>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1125179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E24E56-1AD7-D129-F2E6-8083A7D7B40C}"/>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3" name="Footer Placeholder 2">
            <a:extLst>
              <a:ext uri="{FF2B5EF4-FFF2-40B4-BE49-F238E27FC236}">
                <a16:creationId xmlns:a16="http://schemas.microsoft.com/office/drawing/2014/main" id="{FEDFB996-27B8-3BCB-7524-2AA6CA4FBC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4B8E51-2A13-2716-569D-E00CEC206AF2}"/>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113674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EB03E-9DBC-0254-4337-E168458BD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AB31BD-74AE-B724-4003-7999EA78F9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98668D-7844-0ECD-5D9E-2D0648CF0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C780D0-910D-97C8-7769-E6A5D51DA0D8}"/>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6" name="Footer Placeholder 5">
            <a:extLst>
              <a:ext uri="{FF2B5EF4-FFF2-40B4-BE49-F238E27FC236}">
                <a16:creationId xmlns:a16="http://schemas.microsoft.com/office/drawing/2014/main" id="{3E7EF769-FB12-C3CC-D850-B2102D13A1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1AF032-FB9F-4488-9D16-C04E88AE9D98}"/>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1960383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86FAC-0082-0A95-D147-27B21A22F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38966C-F919-B233-CE9F-B97F2BC5C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095FB1-710E-1D1C-BEE5-F8EC840A5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ED3DD-00CB-0AC2-7587-EEE2D559BC24}"/>
              </a:ext>
            </a:extLst>
          </p:cNvPr>
          <p:cNvSpPr>
            <a:spLocks noGrp="1"/>
          </p:cNvSpPr>
          <p:nvPr>
            <p:ph type="dt" sz="half" idx="10"/>
          </p:nvPr>
        </p:nvSpPr>
        <p:spPr/>
        <p:txBody>
          <a:bodyPr/>
          <a:lstStyle/>
          <a:p>
            <a:fld id="{CA087643-7EF0-4ECA-BEFA-CB15228CB988}" type="datetimeFigureOut">
              <a:rPr lang="en-US" smtClean="0"/>
              <a:t>5/4/2025</a:t>
            </a:fld>
            <a:endParaRPr lang="en-US"/>
          </a:p>
        </p:txBody>
      </p:sp>
      <p:sp>
        <p:nvSpPr>
          <p:cNvPr id="6" name="Footer Placeholder 5">
            <a:extLst>
              <a:ext uri="{FF2B5EF4-FFF2-40B4-BE49-F238E27FC236}">
                <a16:creationId xmlns:a16="http://schemas.microsoft.com/office/drawing/2014/main" id="{25F0420E-06E3-5EA5-707C-85686461B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458A0-86A3-DC23-B7C6-75CAA86A90E2}"/>
              </a:ext>
            </a:extLst>
          </p:cNvPr>
          <p:cNvSpPr>
            <a:spLocks noGrp="1"/>
          </p:cNvSpPr>
          <p:nvPr>
            <p:ph type="sldNum" sz="quarter" idx="12"/>
          </p:nvPr>
        </p:nvSpPr>
        <p:spPr/>
        <p:txBody>
          <a:bodyPr/>
          <a:lstStyle/>
          <a:p>
            <a:fld id="{ECB8BB34-CF4B-4FEE-A2B8-C104B6D1C955}" type="slidenum">
              <a:rPr lang="en-US" smtClean="0"/>
              <a:t>‹#›</a:t>
            </a:fld>
            <a:endParaRPr lang="en-US"/>
          </a:p>
        </p:txBody>
      </p:sp>
    </p:spTree>
    <p:extLst>
      <p:ext uri="{BB962C8B-B14F-4D97-AF65-F5344CB8AC3E}">
        <p14:creationId xmlns:p14="http://schemas.microsoft.com/office/powerpoint/2010/main" val="406103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D7FE62-7BE2-7FBC-CFDC-14B076A481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81014F-0D9B-CD8C-75E2-56D45C5F14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BA801-28F4-E662-C737-77643AC3E0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087643-7EF0-4ECA-BEFA-CB15228CB988}" type="datetimeFigureOut">
              <a:rPr lang="en-US" smtClean="0"/>
              <a:t>5/4/2025</a:t>
            </a:fld>
            <a:endParaRPr lang="en-US"/>
          </a:p>
        </p:txBody>
      </p:sp>
      <p:sp>
        <p:nvSpPr>
          <p:cNvPr id="5" name="Footer Placeholder 4">
            <a:extLst>
              <a:ext uri="{FF2B5EF4-FFF2-40B4-BE49-F238E27FC236}">
                <a16:creationId xmlns:a16="http://schemas.microsoft.com/office/drawing/2014/main" id="{F7351E2F-923F-7FE1-4C37-515714FB6B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1AED32-B101-26D6-D0D0-1BC7DDAC65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8BB34-CF4B-4FEE-A2B8-C104B6D1C955}" type="slidenum">
              <a:rPr lang="en-US" smtClean="0"/>
              <a:t>‹#›</a:t>
            </a:fld>
            <a:endParaRPr lang="en-US"/>
          </a:p>
        </p:txBody>
      </p:sp>
    </p:spTree>
    <p:extLst>
      <p:ext uri="{BB962C8B-B14F-4D97-AF65-F5344CB8AC3E}">
        <p14:creationId xmlns:p14="http://schemas.microsoft.com/office/powerpoint/2010/main" val="1370030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9639-6C88-17D6-2756-4DBA705AC7AD}"/>
              </a:ext>
            </a:extLst>
          </p:cNvPr>
          <p:cNvSpPr>
            <a:spLocks noGrp="1"/>
          </p:cNvSpPr>
          <p:nvPr>
            <p:ph type="ctrTitle"/>
          </p:nvPr>
        </p:nvSpPr>
        <p:spPr/>
        <p:txBody>
          <a:bodyPr/>
          <a:lstStyle/>
          <a:p>
            <a:r>
              <a:rPr lang="en-US"/>
              <a:t>Leveraging DFS</a:t>
            </a:r>
          </a:p>
        </p:txBody>
      </p:sp>
      <p:sp>
        <p:nvSpPr>
          <p:cNvPr id="3" name="Subtitle 2">
            <a:extLst>
              <a:ext uri="{FF2B5EF4-FFF2-40B4-BE49-F238E27FC236}">
                <a16:creationId xmlns:a16="http://schemas.microsoft.com/office/drawing/2014/main" id="{AC09C99A-2878-CAE6-C50B-935729913B6D}"/>
              </a:ext>
            </a:extLst>
          </p:cNvPr>
          <p:cNvSpPr>
            <a:spLocks noGrp="1"/>
          </p:cNvSpPr>
          <p:nvPr>
            <p:ph type="subTitle" idx="1"/>
          </p:nvPr>
        </p:nvSpPr>
        <p:spPr/>
        <p:txBody>
          <a:bodyPr/>
          <a:lstStyle/>
          <a:p>
            <a:r>
              <a:rPr lang="en-US"/>
              <a:t>Yusif </a:t>
            </a:r>
            <a:r>
              <a:rPr lang="en-US" err="1"/>
              <a:t>Affara</a:t>
            </a:r>
            <a:r>
              <a:rPr lang="en-US"/>
              <a:t>, Chase Cardon, Andrew Fish, Marcel Hujanen, Luke Ponticello</a:t>
            </a:r>
          </a:p>
        </p:txBody>
      </p:sp>
    </p:spTree>
    <p:extLst>
      <p:ext uri="{BB962C8B-B14F-4D97-AF65-F5344CB8AC3E}">
        <p14:creationId xmlns:p14="http://schemas.microsoft.com/office/powerpoint/2010/main" val="335495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9FBF-49A4-0A67-C1B0-CD934D9C503F}"/>
              </a:ext>
            </a:extLst>
          </p:cNvPr>
          <p:cNvSpPr>
            <a:spLocks noGrp="1"/>
          </p:cNvSpPr>
          <p:nvPr>
            <p:ph type="title"/>
          </p:nvPr>
        </p:nvSpPr>
        <p:spPr>
          <a:xfrm>
            <a:off x="876694" y="741391"/>
            <a:ext cx="4234393" cy="676751"/>
          </a:xfrm>
        </p:spPr>
        <p:txBody>
          <a:bodyPr anchor="b">
            <a:normAutofit/>
          </a:bodyPr>
          <a:lstStyle/>
          <a:p>
            <a:pPr algn="ctr"/>
            <a:r>
              <a:rPr lang="en-US" sz="3200" b="1">
                <a:ea typeface="Calibri Light"/>
                <a:cs typeface="Calibri Light"/>
              </a:rPr>
              <a:t>Behavioral Biases</a:t>
            </a:r>
            <a:endParaRPr lang="en-US"/>
          </a:p>
        </p:txBody>
      </p:sp>
      <p:sp>
        <p:nvSpPr>
          <p:cNvPr id="8" name="Content Placeholder 7">
            <a:extLst>
              <a:ext uri="{FF2B5EF4-FFF2-40B4-BE49-F238E27FC236}">
                <a16:creationId xmlns:a16="http://schemas.microsoft.com/office/drawing/2014/main" id="{1E78B3E4-ACDC-CB18-A100-E98276977A3A}"/>
              </a:ext>
            </a:extLst>
          </p:cNvPr>
          <p:cNvSpPr>
            <a:spLocks noGrp="1"/>
          </p:cNvSpPr>
          <p:nvPr>
            <p:ph idx="1"/>
          </p:nvPr>
        </p:nvSpPr>
        <p:spPr>
          <a:xfrm>
            <a:off x="876693" y="1583586"/>
            <a:ext cx="4975516" cy="5013585"/>
          </a:xfrm>
        </p:spPr>
        <p:txBody>
          <a:bodyPr vert="horz" lIns="91440" tIns="45720" rIns="91440" bIns="45720" rtlCol="0" anchor="t">
            <a:noAutofit/>
          </a:bodyPr>
          <a:lstStyle/>
          <a:p>
            <a:r>
              <a:rPr lang="en-US" sz="1200" b="1">
                <a:latin typeface="Aptos"/>
              </a:rPr>
              <a:t>Key Components:</a:t>
            </a:r>
            <a:endParaRPr lang="en-US" sz="1200">
              <a:ea typeface="Calibri" panose="020F0502020204030204"/>
              <a:cs typeface="Calibri" panose="020F0502020204030204"/>
            </a:endParaRPr>
          </a:p>
          <a:p>
            <a:r>
              <a:rPr lang="en-US" sz="1200" b="1">
                <a:latin typeface="Aptos"/>
              </a:rPr>
              <a:t>X-axis:</a:t>
            </a:r>
            <a:r>
              <a:rPr lang="en-US" sz="1200">
                <a:latin typeface="Aptos"/>
              </a:rPr>
              <a:t> Salary buckets</a:t>
            </a:r>
            <a:endParaRPr lang="en-US" sz="1200">
              <a:latin typeface="Aptos"/>
              <a:ea typeface="Calibri"/>
              <a:cs typeface="Calibri"/>
            </a:endParaRPr>
          </a:p>
          <a:p>
            <a:r>
              <a:rPr lang="en-US" sz="1200" b="1">
                <a:latin typeface="Aptos"/>
              </a:rPr>
              <a:t>Y-axis:</a:t>
            </a:r>
            <a:r>
              <a:rPr lang="en-US" sz="1200">
                <a:latin typeface="Aptos"/>
              </a:rPr>
              <a:t> Average ROI — measured in fantasy points per $1,000 of salary</a:t>
            </a:r>
            <a:endParaRPr lang="en-US" sz="1200">
              <a:ea typeface="Calibri"/>
              <a:cs typeface="Calibri"/>
            </a:endParaRPr>
          </a:p>
          <a:p>
            <a:r>
              <a:rPr lang="en-US" sz="1200" b="1">
                <a:latin typeface="Aptos"/>
              </a:rPr>
              <a:t>Bars:</a:t>
            </a:r>
            <a:r>
              <a:rPr lang="en-US" sz="1200">
                <a:latin typeface="Aptos"/>
              </a:rPr>
              <a:t> Represent average ROI for each salary group</a:t>
            </a:r>
            <a:endParaRPr lang="en-US" sz="1200">
              <a:ea typeface="Calibri"/>
              <a:cs typeface="Calibri"/>
            </a:endParaRPr>
          </a:p>
          <a:p>
            <a:r>
              <a:rPr lang="en-US" sz="1200" b="1">
                <a:latin typeface="Aptos"/>
              </a:rPr>
              <a:t>Color scale:</a:t>
            </a:r>
            <a:r>
              <a:rPr lang="en-US" sz="1200">
                <a:latin typeface="Aptos"/>
              </a:rPr>
              <a:t> Number of players in each bucket (lighter blue = more players)</a:t>
            </a:r>
            <a:endParaRPr lang="en-US" sz="1200">
              <a:ea typeface="Calibri"/>
              <a:cs typeface="Calibri"/>
            </a:endParaRPr>
          </a:p>
          <a:p>
            <a:r>
              <a:rPr lang="en-US" sz="1200" b="1">
                <a:latin typeface="Aptos"/>
              </a:rPr>
              <a:t>Red dashed line:</a:t>
            </a:r>
            <a:r>
              <a:rPr lang="en-US" sz="1200">
                <a:latin typeface="Aptos"/>
              </a:rPr>
              <a:t> Overall average ROI across all buckets (reference point)</a:t>
            </a:r>
            <a:endParaRPr lang="en-US" sz="1200">
              <a:ea typeface="Calibri"/>
              <a:cs typeface="Calibri"/>
            </a:endParaRPr>
          </a:p>
          <a:p>
            <a:pPr marL="0" indent="0">
              <a:buNone/>
            </a:pPr>
            <a:endParaRPr lang="en-US" sz="1200">
              <a:latin typeface="Aptos"/>
            </a:endParaRPr>
          </a:p>
          <a:p>
            <a:r>
              <a:rPr lang="en-US" sz="1200" b="1">
                <a:latin typeface="Aptos"/>
              </a:rPr>
              <a:t>Interpretation:</a:t>
            </a:r>
            <a:endParaRPr lang="en-US" sz="1200">
              <a:ea typeface="Calibri"/>
              <a:cs typeface="Calibri"/>
            </a:endParaRPr>
          </a:p>
          <a:p>
            <a:r>
              <a:rPr lang="en-US" sz="1200" b="1">
                <a:latin typeface="Aptos"/>
              </a:rPr>
              <a:t>Lowest Salary Bucket ([3k–4k]):</a:t>
            </a:r>
            <a:endParaRPr lang="en-US" sz="1200">
              <a:ea typeface="Calibri"/>
              <a:cs typeface="Calibri"/>
            </a:endParaRPr>
          </a:p>
          <a:p>
            <a:pPr lvl="1"/>
            <a:r>
              <a:rPr lang="en-US" sz="1200" b="1">
                <a:latin typeface="Aptos"/>
              </a:rPr>
              <a:t>Significantly underperforms</a:t>
            </a:r>
            <a:r>
              <a:rPr lang="en-US" sz="1200">
                <a:latin typeface="Aptos"/>
              </a:rPr>
              <a:t> with ROI below the red line (~3.6).</a:t>
            </a:r>
            <a:endParaRPr lang="en-US" sz="1200">
              <a:ea typeface="Calibri"/>
              <a:cs typeface="Calibri"/>
            </a:endParaRPr>
          </a:p>
          <a:p>
            <a:pPr lvl="1"/>
            <a:r>
              <a:rPr lang="en-US" sz="1200">
                <a:latin typeface="Aptos"/>
              </a:rPr>
              <a:t>Suggests cheap players typically underdeliver in fantasy points per dollar.</a:t>
            </a:r>
            <a:endParaRPr lang="en-US" sz="1200">
              <a:ea typeface="Calibri"/>
              <a:cs typeface="Calibri"/>
            </a:endParaRPr>
          </a:p>
          <a:p>
            <a:r>
              <a:rPr lang="en-US" sz="1200" b="1">
                <a:latin typeface="Aptos"/>
              </a:rPr>
              <a:t>Middle &amp; Higher Salary Buckets (4k–12k):</a:t>
            </a:r>
            <a:endParaRPr lang="en-US" sz="1200">
              <a:ea typeface="Calibri"/>
              <a:cs typeface="Calibri"/>
            </a:endParaRPr>
          </a:p>
          <a:p>
            <a:pPr lvl="1"/>
            <a:r>
              <a:rPr lang="en-US" sz="1200">
                <a:latin typeface="Aptos"/>
              </a:rPr>
              <a:t>Consistently above the average ROI (red line).</a:t>
            </a:r>
            <a:endParaRPr lang="en-US" sz="1200">
              <a:ea typeface="Calibri"/>
              <a:cs typeface="Calibri"/>
            </a:endParaRPr>
          </a:p>
          <a:p>
            <a:pPr lvl="1"/>
            <a:r>
              <a:rPr lang="en-US" sz="1200">
                <a:latin typeface="Aptos"/>
              </a:rPr>
              <a:t>ROI ranges between ~4.6–5.0 fantasy points per $1,000 salary.</a:t>
            </a:r>
            <a:endParaRPr lang="en-US" sz="1200">
              <a:ea typeface="Calibri"/>
              <a:cs typeface="Calibri"/>
            </a:endParaRPr>
          </a:p>
          <a:p>
            <a:pPr lvl="1"/>
            <a:r>
              <a:rPr lang="en-US" sz="1200">
                <a:latin typeface="Aptos"/>
              </a:rPr>
              <a:t>The best ROI is in the $10,000–$11,000 range.</a:t>
            </a:r>
            <a:endParaRPr lang="en-US" sz="1200"/>
          </a:p>
          <a:p>
            <a:endParaRPr lang="en-US" sz="2000">
              <a:ea typeface="Calibri"/>
              <a:cs typeface="Calibri"/>
            </a:endParaRPr>
          </a:p>
        </p:txBody>
      </p:sp>
      <p:pic>
        <p:nvPicPr>
          <p:cNvPr id="4" name="Content Placeholder 3" descr="A graph of a number of blue squares&#10;&#10;AI-generated content may be incorrect.">
            <a:extLst>
              <a:ext uri="{FF2B5EF4-FFF2-40B4-BE49-F238E27FC236}">
                <a16:creationId xmlns:a16="http://schemas.microsoft.com/office/drawing/2014/main" id="{8C6C37CA-CCBF-9DD3-D73F-6572BD6B14FE}"/>
              </a:ext>
            </a:extLst>
          </p:cNvPr>
          <p:cNvPicPr>
            <a:picLocks noChangeAspect="1"/>
          </p:cNvPicPr>
          <p:nvPr/>
        </p:nvPicPr>
        <p:blipFill>
          <a:blip r:embed="rId2"/>
          <a:srcRect r="833" b="2"/>
          <a:stretch/>
        </p:blipFill>
        <p:spPr>
          <a:xfrm>
            <a:off x="5854890" y="877414"/>
            <a:ext cx="5453545" cy="4984683"/>
          </a:xfrm>
          <a:prstGeom prst="rect">
            <a:avLst/>
          </a:prstGeom>
        </p:spPr>
      </p:pic>
      <p:grpSp>
        <p:nvGrpSpPr>
          <p:cNvPr id="11" name="Group 10">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7720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78E2-A6B0-438B-9D3A-B6281C118F4F}"/>
              </a:ext>
            </a:extLst>
          </p:cNvPr>
          <p:cNvSpPr>
            <a:spLocks noGrp="1"/>
          </p:cNvSpPr>
          <p:nvPr>
            <p:ph type="title"/>
          </p:nvPr>
        </p:nvSpPr>
        <p:spPr/>
        <p:txBody>
          <a:bodyPr/>
          <a:lstStyle/>
          <a:p>
            <a:r>
              <a:rPr lang="en-US">
                <a:ea typeface="+mj-lt"/>
                <a:cs typeface="+mj-lt"/>
              </a:rPr>
              <a:t>Player Value by Team</a:t>
            </a:r>
            <a:endParaRPr lang="en-US" b="1">
              <a:ea typeface="Calibri Light"/>
              <a:cs typeface="Calibri Light"/>
            </a:endParaRPr>
          </a:p>
        </p:txBody>
      </p:sp>
      <p:sp>
        <p:nvSpPr>
          <p:cNvPr id="3" name="Content Placeholder 2">
            <a:extLst>
              <a:ext uri="{FF2B5EF4-FFF2-40B4-BE49-F238E27FC236}">
                <a16:creationId xmlns:a16="http://schemas.microsoft.com/office/drawing/2014/main" id="{73877CD8-6247-A4FD-B940-09B435528EBC}"/>
              </a:ext>
            </a:extLst>
          </p:cNvPr>
          <p:cNvSpPr>
            <a:spLocks noGrp="1"/>
          </p:cNvSpPr>
          <p:nvPr>
            <p:ph idx="1"/>
          </p:nvPr>
        </p:nvSpPr>
        <p:spPr>
          <a:xfrm>
            <a:off x="838200" y="4307010"/>
            <a:ext cx="10515600" cy="1869953"/>
          </a:xfrm>
        </p:spPr>
        <p:txBody>
          <a:bodyPr vert="horz" lIns="91440" tIns="45720" rIns="91440" bIns="45720" rtlCol="0" anchor="t">
            <a:normAutofit fontScale="62500" lnSpcReduction="20000"/>
          </a:bodyPr>
          <a:lstStyle/>
          <a:p>
            <a:pPr marL="0" indent="0">
              <a:buNone/>
            </a:pPr>
            <a:r>
              <a:rPr lang="en-US">
                <a:ea typeface="+mn-lt"/>
                <a:cs typeface="+mn-lt"/>
              </a:rPr>
              <a:t> To identify teams that add or subtract DFS value to their own players, we calculated points per dollar (</a:t>
            </a:r>
            <a:r>
              <a:rPr lang="en-US" err="1">
                <a:ea typeface="+mn-lt"/>
                <a:cs typeface="+mn-lt"/>
              </a:rPr>
              <a:t>ppd</a:t>
            </a:r>
            <a:r>
              <a:rPr lang="en-US">
                <a:ea typeface="+mn-lt"/>
                <a:cs typeface="+mn-lt"/>
              </a:rPr>
              <a:t>) for each player on DraftKings, FanDuel, and Yahoo by dividing their fantasy points by their salary. We then grouped the data by the player’s own team and averaged the </a:t>
            </a:r>
            <a:r>
              <a:rPr lang="en-US" err="1">
                <a:ea typeface="+mn-lt"/>
                <a:cs typeface="+mn-lt"/>
              </a:rPr>
              <a:t>ppd</a:t>
            </a:r>
            <a:r>
              <a:rPr lang="en-US">
                <a:ea typeface="+mn-lt"/>
                <a:cs typeface="+mn-lt"/>
              </a:rPr>
              <a:t> to get a team-level measure of </a:t>
            </a:r>
            <a:r>
              <a:rPr lang="en-US" err="1">
                <a:ea typeface="+mn-lt"/>
                <a:cs typeface="+mn-lt"/>
              </a:rPr>
              <a:t>value.Teams</a:t>
            </a:r>
            <a:r>
              <a:rPr lang="en-US">
                <a:ea typeface="+mn-lt"/>
                <a:cs typeface="+mn-lt"/>
              </a:rPr>
              <a:t> where players consistently provide high DFS value across all three platforms (DraftKings, FanDuel, Yahoo) include Detroit, San Antonio, Indiana, Orlando, Oklahoma City, and Memphis. These teams appear near the top in each ranking, suggesting their players regularly outperform salary expectations — likely due to underpricing, high usage, or outperforming roles. On the other end, teams like Philadelphia, Boston, Dallas, and Toronto consistently rank near the bottom, indicating a DFS tax — their players tend to return fewer points per dollar, perhaps due to inflated pricing or shared offensive roles. </a:t>
            </a:r>
            <a:endParaRPr lang="en-US">
              <a:ea typeface="Calibri" panose="020F0502020204030204"/>
              <a:cs typeface="Calibri" panose="020F0502020204030204"/>
            </a:endParaRPr>
          </a:p>
        </p:txBody>
      </p:sp>
      <p:pic>
        <p:nvPicPr>
          <p:cNvPr id="4" name="Picture 3" descr="A graph of different sports teams&#10;&#10;AI-generated content may be incorrect.">
            <a:extLst>
              <a:ext uri="{FF2B5EF4-FFF2-40B4-BE49-F238E27FC236}">
                <a16:creationId xmlns:a16="http://schemas.microsoft.com/office/drawing/2014/main" id="{87288A67-2E82-7DFA-29E4-7219C3570FEE}"/>
              </a:ext>
            </a:extLst>
          </p:cNvPr>
          <p:cNvPicPr>
            <a:picLocks noChangeAspect="1"/>
          </p:cNvPicPr>
          <p:nvPr/>
        </p:nvPicPr>
        <p:blipFill>
          <a:blip r:embed="rId2"/>
          <a:stretch>
            <a:fillRect/>
          </a:stretch>
        </p:blipFill>
        <p:spPr>
          <a:xfrm>
            <a:off x="205154" y="1690076"/>
            <a:ext cx="3790462" cy="2276231"/>
          </a:xfrm>
          <a:prstGeom prst="rect">
            <a:avLst/>
          </a:prstGeom>
        </p:spPr>
      </p:pic>
      <p:pic>
        <p:nvPicPr>
          <p:cNvPr id="5" name="Picture 4" descr="A graph of different sports teams&#10;&#10;AI-generated content may be incorrect.">
            <a:extLst>
              <a:ext uri="{FF2B5EF4-FFF2-40B4-BE49-F238E27FC236}">
                <a16:creationId xmlns:a16="http://schemas.microsoft.com/office/drawing/2014/main" id="{DD528AAA-A404-EC6C-5B52-7417ADFA8C1C}"/>
              </a:ext>
            </a:extLst>
          </p:cNvPr>
          <p:cNvPicPr>
            <a:picLocks noChangeAspect="1"/>
          </p:cNvPicPr>
          <p:nvPr/>
        </p:nvPicPr>
        <p:blipFill>
          <a:blip r:embed="rId3"/>
          <a:stretch>
            <a:fillRect/>
          </a:stretch>
        </p:blipFill>
        <p:spPr>
          <a:xfrm>
            <a:off x="4195885" y="1694960"/>
            <a:ext cx="3790462" cy="2276231"/>
          </a:xfrm>
          <a:prstGeom prst="rect">
            <a:avLst/>
          </a:prstGeom>
        </p:spPr>
      </p:pic>
      <p:pic>
        <p:nvPicPr>
          <p:cNvPr id="6" name="Picture 5" descr="A graph of different teams&#10;&#10;AI-generated content may be incorrect.">
            <a:extLst>
              <a:ext uri="{FF2B5EF4-FFF2-40B4-BE49-F238E27FC236}">
                <a16:creationId xmlns:a16="http://schemas.microsoft.com/office/drawing/2014/main" id="{CF00BABA-5A86-8309-319F-6C377363FA0D}"/>
              </a:ext>
            </a:extLst>
          </p:cNvPr>
          <p:cNvPicPr>
            <a:picLocks noChangeAspect="1"/>
          </p:cNvPicPr>
          <p:nvPr/>
        </p:nvPicPr>
        <p:blipFill>
          <a:blip r:embed="rId4"/>
          <a:stretch>
            <a:fillRect/>
          </a:stretch>
        </p:blipFill>
        <p:spPr>
          <a:xfrm>
            <a:off x="8186616" y="1709616"/>
            <a:ext cx="3790462" cy="2276231"/>
          </a:xfrm>
          <a:prstGeom prst="rect">
            <a:avLst/>
          </a:prstGeom>
        </p:spPr>
      </p:pic>
    </p:spTree>
    <p:extLst>
      <p:ext uri="{BB962C8B-B14F-4D97-AF65-F5344CB8AC3E}">
        <p14:creationId xmlns:p14="http://schemas.microsoft.com/office/powerpoint/2010/main" val="410469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2EA5-9BE0-E403-E0EA-F5524268F10D}"/>
              </a:ext>
            </a:extLst>
          </p:cNvPr>
          <p:cNvSpPr>
            <a:spLocks noGrp="1"/>
          </p:cNvSpPr>
          <p:nvPr>
            <p:ph type="title"/>
          </p:nvPr>
        </p:nvSpPr>
        <p:spPr/>
        <p:txBody>
          <a:bodyPr/>
          <a:lstStyle/>
          <a:p>
            <a:r>
              <a:rPr lang="en-US">
                <a:ea typeface="+mj-lt"/>
                <a:cs typeface="+mj-lt"/>
              </a:rPr>
              <a:t>Player Value by Opponent </a:t>
            </a: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E078A785-634B-2757-C0AD-ED43CD93D782}"/>
              </a:ext>
            </a:extLst>
          </p:cNvPr>
          <p:cNvSpPr>
            <a:spLocks noGrp="1"/>
          </p:cNvSpPr>
          <p:nvPr>
            <p:ph idx="1"/>
          </p:nvPr>
        </p:nvSpPr>
        <p:spPr>
          <a:xfrm>
            <a:off x="838200" y="4385163"/>
            <a:ext cx="10515600" cy="1791800"/>
          </a:xfrm>
        </p:spPr>
        <p:txBody>
          <a:bodyPr vert="horz" lIns="91440" tIns="45720" rIns="91440" bIns="45720" rtlCol="0" anchor="t">
            <a:normAutofit fontScale="77500" lnSpcReduction="20000"/>
          </a:bodyPr>
          <a:lstStyle/>
          <a:p>
            <a:pPr marL="0" indent="0">
              <a:buNone/>
            </a:pPr>
            <a:r>
              <a:rPr lang="en-US">
                <a:ea typeface="+mn-lt"/>
                <a:cs typeface="+mn-lt"/>
              </a:rPr>
              <a:t> When looking at teams that consistently give up value to opposing players — making them ideal targets — the most exploitable across all platforms include Houston, Oklahoma City, Indiana, Sacramento, Charlotte, and Minnesota. Players facing these teams tend to score well above their cost, making them smart DFS picks. Conversely, teams like Boston, Philadelphia, Miami, and New York consistently rank at the bottom in opponent value, meaning they suppress DFS production — a signal to be cautious when selecting players going against them.</a:t>
            </a:r>
            <a:endParaRPr lang="en-US">
              <a:ea typeface="Calibri"/>
              <a:cs typeface="Calibri"/>
            </a:endParaRPr>
          </a:p>
        </p:txBody>
      </p:sp>
      <p:pic>
        <p:nvPicPr>
          <p:cNvPr id="4" name="Picture 3" descr="A graph of different sports teams&#10;&#10;AI-generated content may be incorrect.">
            <a:extLst>
              <a:ext uri="{FF2B5EF4-FFF2-40B4-BE49-F238E27FC236}">
                <a16:creationId xmlns:a16="http://schemas.microsoft.com/office/drawing/2014/main" id="{40D92827-1A9E-F5C8-39F3-5D84B953F9A9}"/>
              </a:ext>
            </a:extLst>
          </p:cNvPr>
          <p:cNvPicPr>
            <a:picLocks noChangeAspect="1"/>
          </p:cNvPicPr>
          <p:nvPr/>
        </p:nvPicPr>
        <p:blipFill>
          <a:blip r:embed="rId2"/>
          <a:stretch>
            <a:fillRect/>
          </a:stretch>
        </p:blipFill>
        <p:spPr>
          <a:xfrm>
            <a:off x="126999" y="1709615"/>
            <a:ext cx="3800232" cy="2266464"/>
          </a:xfrm>
          <a:prstGeom prst="rect">
            <a:avLst/>
          </a:prstGeom>
        </p:spPr>
      </p:pic>
      <p:pic>
        <p:nvPicPr>
          <p:cNvPr id="5" name="Picture 4" descr="A graph of different sports teams&#10;&#10;AI-generated content may be incorrect.">
            <a:extLst>
              <a:ext uri="{FF2B5EF4-FFF2-40B4-BE49-F238E27FC236}">
                <a16:creationId xmlns:a16="http://schemas.microsoft.com/office/drawing/2014/main" id="{B18A5D1D-805B-0359-ED9E-6B2F8E786824}"/>
              </a:ext>
            </a:extLst>
          </p:cNvPr>
          <p:cNvPicPr>
            <a:picLocks noChangeAspect="1"/>
          </p:cNvPicPr>
          <p:nvPr/>
        </p:nvPicPr>
        <p:blipFill>
          <a:blip r:embed="rId3"/>
          <a:stretch>
            <a:fillRect/>
          </a:stretch>
        </p:blipFill>
        <p:spPr>
          <a:xfrm>
            <a:off x="4195885" y="1694961"/>
            <a:ext cx="3800232" cy="2266464"/>
          </a:xfrm>
          <a:prstGeom prst="rect">
            <a:avLst/>
          </a:prstGeom>
        </p:spPr>
      </p:pic>
      <p:pic>
        <p:nvPicPr>
          <p:cNvPr id="6" name="Picture 5" descr="A graph of different teams&#10;&#10;AI-generated content may be incorrect.">
            <a:extLst>
              <a:ext uri="{FF2B5EF4-FFF2-40B4-BE49-F238E27FC236}">
                <a16:creationId xmlns:a16="http://schemas.microsoft.com/office/drawing/2014/main" id="{183B99FD-BE52-E45A-364D-59AF88D7BA63}"/>
              </a:ext>
            </a:extLst>
          </p:cNvPr>
          <p:cNvPicPr>
            <a:picLocks noChangeAspect="1"/>
          </p:cNvPicPr>
          <p:nvPr/>
        </p:nvPicPr>
        <p:blipFill>
          <a:blip r:embed="rId4"/>
          <a:stretch>
            <a:fillRect/>
          </a:stretch>
        </p:blipFill>
        <p:spPr>
          <a:xfrm>
            <a:off x="8196384" y="1699846"/>
            <a:ext cx="3800232" cy="2266464"/>
          </a:xfrm>
          <a:prstGeom prst="rect">
            <a:avLst/>
          </a:prstGeom>
        </p:spPr>
      </p:pic>
    </p:spTree>
    <p:extLst>
      <p:ext uri="{BB962C8B-B14F-4D97-AF65-F5344CB8AC3E}">
        <p14:creationId xmlns:p14="http://schemas.microsoft.com/office/powerpoint/2010/main" val="1669086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3D71D8-0ABC-0527-AE81-A698BCEC5054}"/>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BA49487-3FDB-4FB7-9D50-2B4F9454D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1C938212-FA12-4FF1-87C8-ACDE99D0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1F81A8-CEBE-3E42-1304-B14EB3C6D214}"/>
              </a:ext>
            </a:extLst>
          </p:cNvPr>
          <p:cNvSpPr>
            <a:spLocks noGrp="1"/>
          </p:cNvSpPr>
          <p:nvPr>
            <p:ph type="title"/>
          </p:nvPr>
        </p:nvSpPr>
        <p:spPr>
          <a:xfrm>
            <a:off x="838200" y="4440602"/>
            <a:ext cx="3300663" cy="1645920"/>
          </a:xfrm>
        </p:spPr>
        <p:txBody>
          <a:bodyPr vert="horz" lIns="91440" tIns="45720" rIns="91440" bIns="45720" rtlCol="0" anchor="ctr">
            <a:normAutofit/>
          </a:bodyPr>
          <a:lstStyle/>
          <a:p>
            <a:r>
              <a:rPr lang="en-US" sz="2800"/>
              <a:t>Market Efficiency:</a:t>
            </a:r>
            <a:br>
              <a:rPr lang="en-US" sz="2800"/>
            </a:br>
            <a:r>
              <a:rPr lang="en-US" sz="2800"/>
              <a:t>Points ~ Salary</a:t>
            </a:r>
          </a:p>
        </p:txBody>
      </p:sp>
      <p:pic>
        <p:nvPicPr>
          <p:cNvPr id="7" name="Picture 6">
            <a:extLst>
              <a:ext uri="{FF2B5EF4-FFF2-40B4-BE49-F238E27FC236}">
                <a16:creationId xmlns:a16="http://schemas.microsoft.com/office/drawing/2014/main" id="{CD83F362-0973-BC52-E6E2-4894EE73D0C8}"/>
              </a:ext>
            </a:extLst>
          </p:cNvPr>
          <p:cNvPicPr>
            <a:picLocks noChangeAspect="1"/>
          </p:cNvPicPr>
          <p:nvPr/>
        </p:nvPicPr>
        <p:blipFill>
          <a:blip r:embed="rId2"/>
          <a:stretch>
            <a:fillRect/>
          </a:stretch>
        </p:blipFill>
        <p:spPr>
          <a:xfrm>
            <a:off x="4139279" y="223041"/>
            <a:ext cx="3844220" cy="3674260"/>
          </a:xfrm>
          <a:prstGeom prst="rect">
            <a:avLst/>
          </a:prstGeom>
        </p:spPr>
      </p:pic>
      <p:pic>
        <p:nvPicPr>
          <p:cNvPr id="5" name="Picture 4">
            <a:extLst>
              <a:ext uri="{FF2B5EF4-FFF2-40B4-BE49-F238E27FC236}">
                <a16:creationId xmlns:a16="http://schemas.microsoft.com/office/drawing/2014/main" id="{2FF24207-D972-8C88-2B0B-58B7A7A4F35E}"/>
              </a:ext>
            </a:extLst>
          </p:cNvPr>
          <p:cNvPicPr>
            <a:picLocks noChangeAspect="1"/>
          </p:cNvPicPr>
          <p:nvPr/>
        </p:nvPicPr>
        <p:blipFill>
          <a:blip r:embed="rId3"/>
          <a:stretch>
            <a:fillRect/>
          </a:stretch>
        </p:blipFill>
        <p:spPr>
          <a:xfrm>
            <a:off x="172234" y="227209"/>
            <a:ext cx="3800925" cy="3665299"/>
          </a:xfrm>
          <a:prstGeom prst="rect">
            <a:avLst/>
          </a:prstGeom>
        </p:spPr>
      </p:pic>
      <p:pic>
        <p:nvPicPr>
          <p:cNvPr id="9" name="Picture 8">
            <a:extLst>
              <a:ext uri="{FF2B5EF4-FFF2-40B4-BE49-F238E27FC236}">
                <a16:creationId xmlns:a16="http://schemas.microsoft.com/office/drawing/2014/main" id="{3A8832A2-80BA-9AE2-0469-64D51BE6A338}"/>
              </a:ext>
            </a:extLst>
          </p:cNvPr>
          <p:cNvPicPr>
            <a:picLocks noChangeAspect="1"/>
          </p:cNvPicPr>
          <p:nvPr/>
        </p:nvPicPr>
        <p:blipFill>
          <a:blip r:embed="rId4"/>
          <a:stretch>
            <a:fillRect/>
          </a:stretch>
        </p:blipFill>
        <p:spPr>
          <a:xfrm>
            <a:off x="8146074" y="227209"/>
            <a:ext cx="3896175" cy="3665299"/>
          </a:xfrm>
          <a:prstGeom prst="rect">
            <a:avLst/>
          </a:prstGeom>
        </p:spPr>
      </p:pic>
      <p:sp>
        <p:nvSpPr>
          <p:cNvPr id="24" name="Rectangle 23">
            <a:extLst>
              <a:ext uri="{FF2B5EF4-FFF2-40B4-BE49-F238E27FC236}">
                <a16:creationId xmlns:a16="http://schemas.microsoft.com/office/drawing/2014/main" id="{369F152D-E540-4B48-BA11-2ADF043C6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C059F7E-04C4-4C46-9B3E-E5CE267E3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8785C2E-6F05-176C-F8A8-DEB7BBBD9EF4}"/>
              </a:ext>
            </a:extLst>
          </p:cNvPr>
          <p:cNvSpPr>
            <a:spLocks noGrp="1"/>
          </p:cNvSpPr>
          <p:nvPr>
            <p:ph sz="half" idx="1"/>
          </p:nvPr>
        </p:nvSpPr>
        <p:spPr>
          <a:xfrm>
            <a:off x="4552847" y="4657079"/>
            <a:ext cx="6860184" cy="1429443"/>
          </a:xfrm>
        </p:spPr>
        <p:txBody>
          <a:bodyPr vert="horz" lIns="91440" tIns="45720" rIns="91440" bIns="45720" rtlCol="0" anchor="ctr">
            <a:noAutofit/>
          </a:bodyPr>
          <a:lstStyle/>
          <a:p>
            <a:r>
              <a:rPr lang="en-US" sz="900"/>
              <a:t>Each market shows a strong, statistically significant correlation between salary and fantasy points, suggesting salary is a strong predictor of player performance</a:t>
            </a:r>
            <a:endParaRPr lang="en-US" sz="900">
              <a:ea typeface="Calibri"/>
              <a:cs typeface="Calibri"/>
            </a:endParaRPr>
          </a:p>
          <a:p>
            <a:r>
              <a:rPr lang="en-US" sz="900"/>
              <a:t>Very low-salary players may skew results slightly due to extremely low, and occasionally negative fantasy point production</a:t>
            </a:r>
            <a:endParaRPr lang="en-US" sz="900">
              <a:ea typeface="Calibri"/>
              <a:cs typeface="Calibri"/>
            </a:endParaRPr>
          </a:p>
          <a:p>
            <a:r>
              <a:rPr lang="en-US" sz="900"/>
              <a:t>Salary structures across DraftKings, FanDuel, and Yahoo appear efficient</a:t>
            </a:r>
            <a:endParaRPr lang="en-US" sz="900">
              <a:ea typeface="Calibri"/>
              <a:cs typeface="Calibri"/>
            </a:endParaRPr>
          </a:p>
          <a:p>
            <a:r>
              <a:rPr lang="en-US" sz="900"/>
              <a:t>Salary coefficients when only looking at Points ~ Salary</a:t>
            </a:r>
            <a:endParaRPr lang="en-US" sz="900">
              <a:ea typeface="Calibri"/>
              <a:cs typeface="Calibri"/>
            </a:endParaRPr>
          </a:p>
          <a:p>
            <a:pPr lvl="1"/>
            <a:r>
              <a:rPr lang="en-US" sz="900"/>
              <a:t>DraftKings ~ +0.0056 or 0.56 points per $100</a:t>
            </a:r>
            <a:endParaRPr lang="en-US" sz="900">
              <a:ea typeface="Calibri"/>
              <a:cs typeface="Calibri"/>
            </a:endParaRPr>
          </a:p>
          <a:p>
            <a:pPr lvl="1"/>
            <a:r>
              <a:rPr lang="en-US" sz="900"/>
              <a:t>FanDuel ~ +0.0057 or 0.57 points per $100</a:t>
            </a:r>
            <a:endParaRPr lang="en-US" sz="900">
              <a:ea typeface="Calibri"/>
              <a:cs typeface="Calibri"/>
            </a:endParaRPr>
          </a:p>
          <a:p>
            <a:pPr lvl="1"/>
            <a:r>
              <a:rPr lang="en-US" sz="900"/>
              <a:t>Yahoo ~ +1.02 or 1.02 points per $1</a:t>
            </a:r>
            <a:endParaRPr lang="en-US" sz="900">
              <a:ea typeface="Calibri"/>
              <a:cs typeface="Calibri"/>
            </a:endParaRPr>
          </a:p>
          <a:p>
            <a:r>
              <a:rPr lang="en-US" sz="900"/>
              <a:t>Variance in points increases as salaries get higher</a:t>
            </a:r>
            <a:endParaRPr lang="en-US" sz="900">
              <a:ea typeface="Calibri"/>
              <a:cs typeface="Calibri"/>
            </a:endParaRPr>
          </a:p>
          <a:p>
            <a:endParaRPr lang="en-US" sz="700"/>
          </a:p>
        </p:txBody>
      </p:sp>
    </p:spTree>
    <p:extLst>
      <p:ext uri="{BB962C8B-B14F-4D97-AF65-F5344CB8AC3E}">
        <p14:creationId xmlns:p14="http://schemas.microsoft.com/office/powerpoint/2010/main" val="9633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DF9154-C2E1-1B46-B18E-4C62A413C466}"/>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BA49487-3FDB-4FB7-9D50-2B4F9454D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1C938212-FA12-4FF1-87C8-ACDE99D0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C033FC-273B-EE72-80D8-08D75172D040}"/>
              </a:ext>
            </a:extLst>
          </p:cNvPr>
          <p:cNvSpPr>
            <a:spLocks noGrp="1"/>
          </p:cNvSpPr>
          <p:nvPr>
            <p:ph type="title"/>
          </p:nvPr>
        </p:nvSpPr>
        <p:spPr>
          <a:xfrm>
            <a:off x="838200" y="4440602"/>
            <a:ext cx="3300663" cy="1645920"/>
          </a:xfrm>
        </p:spPr>
        <p:txBody>
          <a:bodyPr vert="horz" lIns="91440" tIns="45720" rIns="91440" bIns="45720" rtlCol="0" anchor="ctr">
            <a:normAutofit/>
          </a:bodyPr>
          <a:lstStyle/>
          <a:p>
            <a:r>
              <a:rPr lang="en-US" sz="2800"/>
              <a:t>Market Efficiency: Factoring in other variables</a:t>
            </a:r>
          </a:p>
        </p:txBody>
      </p:sp>
      <p:pic>
        <p:nvPicPr>
          <p:cNvPr id="7" name="Picture 6">
            <a:extLst>
              <a:ext uri="{FF2B5EF4-FFF2-40B4-BE49-F238E27FC236}">
                <a16:creationId xmlns:a16="http://schemas.microsoft.com/office/drawing/2014/main" id="{CC516059-874E-413C-3CCC-DBF7B6FED388}"/>
              </a:ext>
            </a:extLst>
          </p:cNvPr>
          <p:cNvPicPr>
            <a:picLocks noChangeAspect="1"/>
          </p:cNvPicPr>
          <p:nvPr/>
        </p:nvPicPr>
        <p:blipFill>
          <a:blip r:embed="rId2"/>
          <a:stretch>
            <a:fillRect/>
          </a:stretch>
        </p:blipFill>
        <p:spPr>
          <a:xfrm>
            <a:off x="4199893" y="237691"/>
            <a:ext cx="3887516" cy="3601665"/>
          </a:xfrm>
          <a:prstGeom prst="rect">
            <a:avLst/>
          </a:prstGeom>
        </p:spPr>
      </p:pic>
      <p:pic>
        <p:nvPicPr>
          <p:cNvPr id="11" name="Picture 10">
            <a:extLst>
              <a:ext uri="{FF2B5EF4-FFF2-40B4-BE49-F238E27FC236}">
                <a16:creationId xmlns:a16="http://schemas.microsoft.com/office/drawing/2014/main" id="{E53BC379-8050-79C8-6C45-C5B0A857D83A}"/>
              </a:ext>
            </a:extLst>
          </p:cNvPr>
          <p:cNvPicPr>
            <a:picLocks noChangeAspect="1"/>
          </p:cNvPicPr>
          <p:nvPr/>
        </p:nvPicPr>
        <p:blipFill>
          <a:blip r:embed="rId3"/>
          <a:stretch>
            <a:fillRect/>
          </a:stretch>
        </p:blipFill>
        <p:spPr>
          <a:xfrm>
            <a:off x="8164574" y="241858"/>
            <a:ext cx="3904834" cy="3601364"/>
          </a:xfrm>
          <a:prstGeom prst="rect">
            <a:avLst/>
          </a:prstGeom>
        </p:spPr>
      </p:pic>
      <p:pic>
        <p:nvPicPr>
          <p:cNvPr id="5" name="Picture 4">
            <a:extLst>
              <a:ext uri="{FF2B5EF4-FFF2-40B4-BE49-F238E27FC236}">
                <a16:creationId xmlns:a16="http://schemas.microsoft.com/office/drawing/2014/main" id="{18B5B6F9-53F9-AD10-26A3-626260E3CC4F}"/>
              </a:ext>
            </a:extLst>
          </p:cNvPr>
          <p:cNvPicPr>
            <a:picLocks noChangeAspect="1"/>
          </p:cNvPicPr>
          <p:nvPr/>
        </p:nvPicPr>
        <p:blipFill>
          <a:blip r:embed="rId4"/>
          <a:stretch>
            <a:fillRect/>
          </a:stretch>
        </p:blipFill>
        <p:spPr>
          <a:xfrm>
            <a:off x="119097" y="237679"/>
            <a:ext cx="3922152" cy="3601062"/>
          </a:xfrm>
          <a:prstGeom prst="rect">
            <a:avLst/>
          </a:prstGeom>
        </p:spPr>
      </p:pic>
      <p:sp>
        <p:nvSpPr>
          <p:cNvPr id="20" name="Rectangle 19">
            <a:extLst>
              <a:ext uri="{FF2B5EF4-FFF2-40B4-BE49-F238E27FC236}">
                <a16:creationId xmlns:a16="http://schemas.microsoft.com/office/drawing/2014/main" id="{369F152D-E540-4B48-BA11-2ADF043C6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059F7E-04C4-4C46-9B3E-E5CE267E3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F3453A2-4679-0A8E-7567-DF8C624E65C8}"/>
              </a:ext>
            </a:extLst>
          </p:cNvPr>
          <p:cNvSpPr>
            <a:spLocks noGrp="1"/>
          </p:cNvSpPr>
          <p:nvPr>
            <p:ph sz="half" idx="1"/>
          </p:nvPr>
        </p:nvSpPr>
        <p:spPr>
          <a:xfrm>
            <a:off x="4500892" y="4622443"/>
            <a:ext cx="6860184" cy="1550670"/>
          </a:xfrm>
        </p:spPr>
        <p:txBody>
          <a:bodyPr vert="horz" lIns="91440" tIns="45720" rIns="91440" bIns="45720" rtlCol="0" anchor="ctr">
            <a:normAutofit/>
          </a:bodyPr>
          <a:lstStyle/>
          <a:p>
            <a:r>
              <a:rPr lang="en-US" sz="1400"/>
              <a:t>When adding more variables, the market presents some inefficiencies</a:t>
            </a:r>
          </a:p>
          <a:p>
            <a:r>
              <a:rPr lang="en-US" sz="1400"/>
              <a:t>Starter (Yes (-)), Venue (Road (-)), Minutes (+), Usage (+), Days rest (+), and multiple opponents had statistically significant results</a:t>
            </a:r>
            <a:endParaRPr lang="en-US" sz="1400">
              <a:ea typeface="Calibri"/>
              <a:cs typeface="Calibri"/>
            </a:endParaRPr>
          </a:p>
          <a:p>
            <a:r>
              <a:rPr lang="en-US" sz="1400"/>
              <a:t>Suggesting that rosters created using these inefficiencies may outperform others</a:t>
            </a:r>
          </a:p>
          <a:p>
            <a:r>
              <a:rPr lang="en-US" sz="1400"/>
              <a:t>*Days rest was not statistically significant in the Yahoo market</a:t>
            </a:r>
            <a:endParaRPr lang="en-US" sz="1400">
              <a:ea typeface="Calibri"/>
              <a:cs typeface="Calibri"/>
            </a:endParaRPr>
          </a:p>
          <a:p>
            <a:endParaRPr lang="en-US" sz="1400"/>
          </a:p>
        </p:txBody>
      </p:sp>
    </p:spTree>
    <p:extLst>
      <p:ext uri="{BB962C8B-B14F-4D97-AF65-F5344CB8AC3E}">
        <p14:creationId xmlns:p14="http://schemas.microsoft.com/office/powerpoint/2010/main" val="225663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9E2296-B7E6-F1D4-5DB6-9A9328EDF655}"/>
              </a:ext>
            </a:extLst>
          </p:cNvPr>
          <p:cNvSpPr>
            <a:spLocks noGrp="1"/>
          </p:cNvSpPr>
          <p:nvPr>
            <p:ph type="title"/>
          </p:nvPr>
        </p:nvSpPr>
        <p:spPr>
          <a:xfrm>
            <a:off x="470645" y="96185"/>
            <a:ext cx="10515600" cy="414804"/>
          </a:xfrm>
        </p:spPr>
        <p:txBody>
          <a:bodyPr>
            <a:normAutofit fontScale="90000"/>
          </a:bodyPr>
          <a:lstStyle/>
          <a:p>
            <a:r>
              <a:rPr lang="en-US"/>
              <a:t>Modeling Fantasy Points</a:t>
            </a:r>
          </a:p>
        </p:txBody>
      </p:sp>
      <p:graphicFrame>
        <p:nvGraphicFramePr>
          <p:cNvPr id="6" name="Table 5">
            <a:extLst>
              <a:ext uri="{FF2B5EF4-FFF2-40B4-BE49-F238E27FC236}">
                <a16:creationId xmlns:a16="http://schemas.microsoft.com/office/drawing/2014/main" id="{0A3A443D-B59E-3354-0802-1971D7891701}"/>
              </a:ext>
            </a:extLst>
          </p:cNvPr>
          <p:cNvGraphicFramePr>
            <a:graphicFrameLocks noGrp="1"/>
          </p:cNvGraphicFramePr>
          <p:nvPr>
            <p:extLst>
              <p:ext uri="{D42A27DB-BD31-4B8C-83A1-F6EECF244321}">
                <p14:modId xmlns:p14="http://schemas.microsoft.com/office/powerpoint/2010/main" val="2146574621"/>
              </p:ext>
            </p:extLst>
          </p:nvPr>
        </p:nvGraphicFramePr>
        <p:xfrm>
          <a:off x="174810" y="761540"/>
          <a:ext cx="6575614" cy="1524000"/>
        </p:xfrm>
        <a:graphic>
          <a:graphicData uri="http://schemas.openxmlformats.org/drawingml/2006/table">
            <a:tbl>
              <a:tblPr firstRow="1" bandRow="1">
                <a:tableStyleId>{21E4AEA4-8DFA-4A89-87EB-49C32662AFE0}</a:tableStyleId>
              </a:tblPr>
              <a:tblGrid>
                <a:gridCol w="1315122">
                  <a:extLst>
                    <a:ext uri="{9D8B030D-6E8A-4147-A177-3AD203B41FA5}">
                      <a16:colId xmlns:a16="http://schemas.microsoft.com/office/drawing/2014/main" val="1103099466"/>
                    </a:ext>
                  </a:extLst>
                </a:gridCol>
                <a:gridCol w="1048707">
                  <a:extLst>
                    <a:ext uri="{9D8B030D-6E8A-4147-A177-3AD203B41FA5}">
                      <a16:colId xmlns:a16="http://schemas.microsoft.com/office/drawing/2014/main" val="2667388001"/>
                    </a:ext>
                  </a:extLst>
                </a:gridCol>
                <a:gridCol w="1144814">
                  <a:extLst>
                    <a:ext uri="{9D8B030D-6E8A-4147-A177-3AD203B41FA5}">
                      <a16:colId xmlns:a16="http://schemas.microsoft.com/office/drawing/2014/main" val="4062356916"/>
                    </a:ext>
                  </a:extLst>
                </a:gridCol>
                <a:gridCol w="1257883">
                  <a:extLst>
                    <a:ext uri="{9D8B030D-6E8A-4147-A177-3AD203B41FA5}">
                      <a16:colId xmlns:a16="http://schemas.microsoft.com/office/drawing/2014/main" val="1306636616"/>
                    </a:ext>
                  </a:extLst>
                </a:gridCol>
                <a:gridCol w="1809088">
                  <a:extLst>
                    <a:ext uri="{9D8B030D-6E8A-4147-A177-3AD203B41FA5}">
                      <a16:colId xmlns:a16="http://schemas.microsoft.com/office/drawing/2014/main" val="1182549678"/>
                    </a:ext>
                  </a:extLst>
                </a:gridCol>
              </a:tblGrid>
              <a:tr h="290548">
                <a:tc>
                  <a:txBody>
                    <a:bodyPr/>
                    <a:lstStyle/>
                    <a:p>
                      <a:endParaRPr lang="en-US" sz="1400"/>
                    </a:p>
                  </a:txBody>
                  <a:tcPr/>
                </a:tc>
                <a:tc>
                  <a:txBody>
                    <a:bodyPr/>
                    <a:lstStyle/>
                    <a:p>
                      <a:r>
                        <a:rPr lang="en-US" sz="1400"/>
                        <a:t>DraftKings</a:t>
                      </a:r>
                    </a:p>
                  </a:txBody>
                  <a:tcPr/>
                </a:tc>
                <a:tc>
                  <a:txBody>
                    <a:bodyPr/>
                    <a:lstStyle/>
                    <a:p>
                      <a:r>
                        <a:rPr lang="en-US" sz="1400"/>
                        <a:t>FanDuel</a:t>
                      </a:r>
                    </a:p>
                  </a:txBody>
                  <a:tcPr/>
                </a:tc>
                <a:tc>
                  <a:txBody>
                    <a:bodyPr/>
                    <a:lstStyle/>
                    <a:p>
                      <a:r>
                        <a:rPr lang="en-US" sz="1400"/>
                        <a:t>Yahoo</a:t>
                      </a:r>
                    </a:p>
                  </a:txBody>
                  <a:tcPr/>
                </a:tc>
                <a:tc>
                  <a:txBody>
                    <a:bodyPr/>
                    <a:lstStyle/>
                    <a:p>
                      <a:r>
                        <a:rPr lang="en-US" sz="1400"/>
                        <a:t>F-Test</a:t>
                      </a:r>
                    </a:p>
                  </a:txBody>
                  <a:tcPr/>
                </a:tc>
                <a:extLst>
                  <a:ext uri="{0D108BD9-81ED-4DB2-BD59-A6C34878D82A}">
                    <a16:rowId xmlns:a16="http://schemas.microsoft.com/office/drawing/2014/main" val="2412085572"/>
                  </a:ext>
                </a:extLst>
              </a:tr>
              <a:tr h="290548">
                <a:tc>
                  <a:txBody>
                    <a:bodyPr/>
                    <a:lstStyle/>
                    <a:p>
                      <a:r>
                        <a:rPr lang="en-US" sz="1400"/>
                        <a:t>Intercept</a:t>
                      </a:r>
                    </a:p>
                  </a:txBody>
                  <a:tcPr/>
                </a:tc>
                <a:tc>
                  <a:txBody>
                    <a:bodyPr/>
                    <a:lstStyle/>
                    <a:p>
                      <a:r>
                        <a:rPr lang="en-US" sz="1400"/>
                        <a:t>-5.528***</a:t>
                      </a:r>
                    </a:p>
                  </a:txBody>
                  <a:tcPr/>
                </a:tc>
                <a:tc>
                  <a:txBody>
                    <a:bodyPr/>
                    <a:lstStyle/>
                    <a:p>
                      <a:r>
                        <a:rPr lang="en-US" sz="1400"/>
                        <a:t>-8.002***</a:t>
                      </a:r>
                    </a:p>
                  </a:txBody>
                  <a:tcPr/>
                </a:tc>
                <a:tc>
                  <a:txBody>
                    <a:bodyPr/>
                    <a:lstStyle/>
                    <a:p>
                      <a:r>
                        <a:rPr lang="en-US" sz="1400"/>
                        <a:t>4.21433***</a:t>
                      </a:r>
                    </a:p>
                  </a:txBody>
                  <a:tcPr/>
                </a:tc>
                <a:tc>
                  <a:txBody>
                    <a:bodyPr/>
                    <a:lstStyle/>
                    <a:p>
                      <a:r>
                        <a:rPr lang="en-US" sz="1400"/>
                        <a:t>NA</a:t>
                      </a:r>
                    </a:p>
                  </a:txBody>
                  <a:tcPr/>
                </a:tc>
                <a:extLst>
                  <a:ext uri="{0D108BD9-81ED-4DB2-BD59-A6C34878D82A}">
                    <a16:rowId xmlns:a16="http://schemas.microsoft.com/office/drawing/2014/main" val="750165839"/>
                  </a:ext>
                </a:extLst>
              </a:tr>
              <a:tr h="290548">
                <a:tc>
                  <a:txBody>
                    <a:bodyPr/>
                    <a:lstStyle/>
                    <a:p>
                      <a:r>
                        <a:rPr lang="en-US" sz="1400" err="1"/>
                        <a:t>draftsal</a:t>
                      </a:r>
                      <a:endParaRPr lang="en-US" sz="1400"/>
                    </a:p>
                  </a:txBody>
                  <a:tcPr/>
                </a:tc>
                <a:tc>
                  <a:txBody>
                    <a:bodyPr/>
                    <a:lstStyle/>
                    <a:p>
                      <a:r>
                        <a:rPr lang="en-US" sz="1400"/>
                        <a:t>0.00558***</a:t>
                      </a:r>
                    </a:p>
                  </a:txBody>
                  <a:tcPr/>
                </a:tc>
                <a:tc>
                  <a:txBody>
                    <a:bodyPr/>
                    <a:lstStyle/>
                    <a:p>
                      <a:r>
                        <a:rPr lang="en-US" sz="1400"/>
                        <a:t>NA</a:t>
                      </a:r>
                    </a:p>
                  </a:txBody>
                  <a:tcPr/>
                </a:tc>
                <a:tc>
                  <a:txBody>
                    <a:bodyPr/>
                    <a:lstStyle/>
                    <a:p>
                      <a:r>
                        <a:rPr lang="en-US" sz="1400"/>
                        <a:t>NA</a:t>
                      </a:r>
                    </a:p>
                  </a:txBody>
                  <a:tcPr/>
                </a:tc>
                <a:tc>
                  <a:txBody>
                    <a:bodyPr/>
                    <a:lstStyle/>
                    <a:p>
                      <a:r>
                        <a:rPr lang="en-US" sz="1400"/>
                        <a:t>1.3708 x e</a:t>
                      </a:r>
                      <a:r>
                        <a:rPr lang="en-US" sz="1400" baseline="30000"/>
                        <a:t>10</a:t>
                      </a:r>
                      <a:r>
                        <a:rPr lang="en-US" sz="1400" baseline="0"/>
                        <a:t>***</a:t>
                      </a:r>
                    </a:p>
                  </a:txBody>
                  <a:tcPr/>
                </a:tc>
                <a:extLst>
                  <a:ext uri="{0D108BD9-81ED-4DB2-BD59-A6C34878D82A}">
                    <a16:rowId xmlns:a16="http://schemas.microsoft.com/office/drawing/2014/main" val="583525688"/>
                  </a:ext>
                </a:extLst>
              </a:tr>
              <a:tr h="290548">
                <a:tc>
                  <a:txBody>
                    <a:bodyPr/>
                    <a:lstStyle/>
                    <a:p>
                      <a:r>
                        <a:rPr lang="en-US" sz="1400" err="1"/>
                        <a:t>fansal</a:t>
                      </a:r>
                      <a:endParaRPr lang="en-US" sz="1400"/>
                    </a:p>
                  </a:txBody>
                  <a:tcPr/>
                </a:tc>
                <a:tc>
                  <a:txBody>
                    <a:bodyPr/>
                    <a:lstStyle/>
                    <a:p>
                      <a:r>
                        <a:rPr lang="en-US" sz="1400"/>
                        <a:t>NA</a:t>
                      </a:r>
                    </a:p>
                  </a:txBody>
                  <a:tcPr/>
                </a:tc>
                <a:tc>
                  <a:txBody>
                    <a:bodyPr/>
                    <a:lstStyle/>
                    <a:p>
                      <a:r>
                        <a:rPr lang="en-US" sz="1400"/>
                        <a:t>0.005699***</a:t>
                      </a:r>
                    </a:p>
                  </a:txBody>
                  <a:tcPr/>
                </a:tc>
                <a:tc>
                  <a:txBody>
                    <a:bodyPr/>
                    <a:lstStyle/>
                    <a:p>
                      <a:r>
                        <a:rPr lang="en-US" sz="140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1.4209 x e</a:t>
                      </a:r>
                      <a:r>
                        <a:rPr lang="en-US" sz="1400" baseline="30000"/>
                        <a:t>10</a:t>
                      </a:r>
                      <a:r>
                        <a:rPr lang="en-US" sz="1400" baseline="0"/>
                        <a:t>***</a:t>
                      </a:r>
                    </a:p>
                  </a:txBody>
                  <a:tcPr/>
                </a:tc>
                <a:extLst>
                  <a:ext uri="{0D108BD9-81ED-4DB2-BD59-A6C34878D82A}">
                    <a16:rowId xmlns:a16="http://schemas.microsoft.com/office/drawing/2014/main" val="4007077204"/>
                  </a:ext>
                </a:extLst>
              </a:tr>
              <a:tr h="290548">
                <a:tc>
                  <a:txBody>
                    <a:bodyPr/>
                    <a:lstStyle/>
                    <a:p>
                      <a:r>
                        <a:rPr lang="en-US" sz="1400" err="1"/>
                        <a:t>yahsal</a:t>
                      </a:r>
                      <a:endParaRPr lang="en-US" sz="1400"/>
                    </a:p>
                  </a:txBody>
                  <a:tcPr/>
                </a:tc>
                <a:tc>
                  <a:txBody>
                    <a:bodyPr/>
                    <a:lstStyle/>
                    <a:p>
                      <a:r>
                        <a:rPr lang="en-US" sz="1400"/>
                        <a:t>NA</a:t>
                      </a:r>
                    </a:p>
                  </a:txBody>
                  <a:tcPr/>
                </a:tc>
                <a:tc>
                  <a:txBody>
                    <a:bodyPr/>
                    <a:lstStyle/>
                    <a:p>
                      <a:r>
                        <a:rPr lang="en-US" sz="1400"/>
                        <a:t>NA</a:t>
                      </a:r>
                    </a:p>
                  </a:txBody>
                  <a:tcPr/>
                </a:tc>
                <a:tc>
                  <a:txBody>
                    <a:bodyPr/>
                    <a:lstStyle/>
                    <a:p>
                      <a:r>
                        <a:rPr lang="en-US" sz="1400"/>
                        <a:t>1.0133***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a:t>8853.1***</a:t>
                      </a:r>
                    </a:p>
                  </a:txBody>
                  <a:tcPr/>
                </a:tc>
                <a:extLst>
                  <a:ext uri="{0D108BD9-81ED-4DB2-BD59-A6C34878D82A}">
                    <a16:rowId xmlns:a16="http://schemas.microsoft.com/office/drawing/2014/main" val="2107509621"/>
                  </a:ext>
                </a:extLst>
              </a:tr>
            </a:tbl>
          </a:graphicData>
        </a:graphic>
      </p:graphicFrame>
      <p:graphicFrame>
        <p:nvGraphicFramePr>
          <p:cNvPr id="7" name="Table 6">
            <a:extLst>
              <a:ext uri="{FF2B5EF4-FFF2-40B4-BE49-F238E27FC236}">
                <a16:creationId xmlns:a16="http://schemas.microsoft.com/office/drawing/2014/main" id="{4DCD5CE4-3265-7595-6CF7-3D32D9FF3845}"/>
              </a:ext>
            </a:extLst>
          </p:cNvPr>
          <p:cNvGraphicFramePr>
            <a:graphicFrameLocks noGrp="1"/>
          </p:cNvGraphicFramePr>
          <p:nvPr>
            <p:extLst>
              <p:ext uri="{D42A27DB-BD31-4B8C-83A1-F6EECF244321}">
                <p14:modId xmlns:p14="http://schemas.microsoft.com/office/powerpoint/2010/main" val="973966927"/>
              </p:ext>
            </p:extLst>
          </p:nvPr>
        </p:nvGraphicFramePr>
        <p:xfrm>
          <a:off x="174810" y="2873547"/>
          <a:ext cx="6575616" cy="3048000"/>
        </p:xfrm>
        <a:graphic>
          <a:graphicData uri="http://schemas.openxmlformats.org/drawingml/2006/table">
            <a:tbl>
              <a:tblPr firstRow="1" bandRow="1">
                <a:tableStyleId>{21E4AEA4-8DFA-4A89-87EB-49C32662AFE0}</a:tableStyleId>
              </a:tblPr>
              <a:tblGrid>
                <a:gridCol w="1643904">
                  <a:extLst>
                    <a:ext uri="{9D8B030D-6E8A-4147-A177-3AD203B41FA5}">
                      <a16:colId xmlns:a16="http://schemas.microsoft.com/office/drawing/2014/main" val="3864040009"/>
                    </a:ext>
                  </a:extLst>
                </a:gridCol>
                <a:gridCol w="1643904">
                  <a:extLst>
                    <a:ext uri="{9D8B030D-6E8A-4147-A177-3AD203B41FA5}">
                      <a16:colId xmlns:a16="http://schemas.microsoft.com/office/drawing/2014/main" val="1250163320"/>
                    </a:ext>
                  </a:extLst>
                </a:gridCol>
                <a:gridCol w="1643904">
                  <a:extLst>
                    <a:ext uri="{9D8B030D-6E8A-4147-A177-3AD203B41FA5}">
                      <a16:colId xmlns:a16="http://schemas.microsoft.com/office/drawing/2014/main" val="2539927966"/>
                    </a:ext>
                  </a:extLst>
                </a:gridCol>
                <a:gridCol w="1643904">
                  <a:extLst>
                    <a:ext uri="{9D8B030D-6E8A-4147-A177-3AD203B41FA5}">
                      <a16:colId xmlns:a16="http://schemas.microsoft.com/office/drawing/2014/main" val="1800194390"/>
                    </a:ext>
                  </a:extLst>
                </a:gridCol>
              </a:tblGrid>
              <a:tr h="262417">
                <a:tc>
                  <a:txBody>
                    <a:bodyPr/>
                    <a:lstStyle/>
                    <a:p>
                      <a:endParaRPr lang="en-US" sz="1400"/>
                    </a:p>
                  </a:txBody>
                  <a:tcPr/>
                </a:tc>
                <a:tc>
                  <a:txBody>
                    <a:bodyPr/>
                    <a:lstStyle/>
                    <a:p>
                      <a:r>
                        <a:rPr lang="en-US" sz="1400"/>
                        <a:t>DraftKings</a:t>
                      </a:r>
                    </a:p>
                  </a:txBody>
                  <a:tcPr/>
                </a:tc>
                <a:tc>
                  <a:txBody>
                    <a:bodyPr/>
                    <a:lstStyle/>
                    <a:p>
                      <a:r>
                        <a:rPr lang="en-US" sz="1400"/>
                        <a:t>FanDuel</a:t>
                      </a:r>
                    </a:p>
                  </a:txBody>
                  <a:tcPr/>
                </a:tc>
                <a:tc>
                  <a:txBody>
                    <a:bodyPr/>
                    <a:lstStyle/>
                    <a:p>
                      <a:r>
                        <a:rPr lang="en-US" sz="1400"/>
                        <a:t>Yahoo</a:t>
                      </a:r>
                    </a:p>
                  </a:txBody>
                  <a:tcPr/>
                </a:tc>
                <a:extLst>
                  <a:ext uri="{0D108BD9-81ED-4DB2-BD59-A6C34878D82A}">
                    <a16:rowId xmlns:a16="http://schemas.microsoft.com/office/drawing/2014/main" val="1172443074"/>
                  </a:ext>
                </a:extLst>
              </a:tr>
              <a:tr h="262417">
                <a:tc>
                  <a:txBody>
                    <a:bodyPr/>
                    <a:lstStyle/>
                    <a:p>
                      <a:r>
                        <a:rPr lang="en-US" sz="1400"/>
                        <a:t>Intercept</a:t>
                      </a:r>
                    </a:p>
                  </a:txBody>
                  <a:tcPr/>
                </a:tc>
                <a:tc>
                  <a:txBody>
                    <a:bodyPr/>
                    <a:lstStyle/>
                    <a:p>
                      <a:r>
                        <a:rPr lang="en-US" sz="1400"/>
                        <a:t>-13.86***</a:t>
                      </a:r>
                    </a:p>
                  </a:txBody>
                  <a:tcPr/>
                </a:tc>
                <a:tc>
                  <a:txBody>
                    <a:bodyPr/>
                    <a:lstStyle/>
                    <a:p>
                      <a:r>
                        <a:rPr lang="en-US" sz="1400"/>
                        <a:t>-14.41***</a:t>
                      </a:r>
                    </a:p>
                  </a:txBody>
                  <a:tcPr/>
                </a:tc>
                <a:tc>
                  <a:txBody>
                    <a:bodyPr/>
                    <a:lstStyle/>
                    <a:p>
                      <a:r>
                        <a:rPr lang="en-US" sz="1400"/>
                        <a:t>-9.643605***</a:t>
                      </a:r>
                    </a:p>
                  </a:txBody>
                  <a:tcPr/>
                </a:tc>
                <a:extLst>
                  <a:ext uri="{0D108BD9-81ED-4DB2-BD59-A6C34878D82A}">
                    <a16:rowId xmlns:a16="http://schemas.microsoft.com/office/drawing/2014/main" val="3783021181"/>
                  </a:ext>
                </a:extLst>
              </a:tr>
              <a:tr h="262417">
                <a:tc>
                  <a:txBody>
                    <a:bodyPr/>
                    <a:lstStyle/>
                    <a:p>
                      <a:r>
                        <a:rPr lang="en-US" sz="1400" err="1"/>
                        <a:t>draftsal</a:t>
                      </a:r>
                      <a:endParaRPr lang="en-US" sz="1400"/>
                    </a:p>
                  </a:txBody>
                  <a:tcPr/>
                </a:tc>
                <a:tc>
                  <a:txBody>
                    <a:bodyPr/>
                    <a:lstStyle/>
                    <a:p>
                      <a:r>
                        <a:rPr lang="en-US" sz="1400"/>
                        <a:t>0.002393***</a:t>
                      </a:r>
                    </a:p>
                  </a:txBody>
                  <a:tcPr/>
                </a:tc>
                <a:tc>
                  <a:txBody>
                    <a:bodyPr/>
                    <a:lstStyle/>
                    <a:p>
                      <a:r>
                        <a:rPr lang="en-US" sz="1400"/>
                        <a:t>NA</a:t>
                      </a:r>
                    </a:p>
                  </a:txBody>
                  <a:tcPr/>
                </a:tc>
                <a:tc>
                  <a:txBody>
                    <a:bodyPr/>
                    <a:lstStyle/>
                    <a:p>
                      <a:r>
                        <a:rPr lang="en-US" sz="1400"/>
                        <a:t>NA</a:t>
                      </a:r>
                    </a:p>
                  </a:txBody>
                  <a:tcPr/>
                </a:tc>
                <a:extLst>
                  <a:ext uri="{0D108BD9-81ED-4DB2-BD59-A6C34878D82A}">
                    <a16:rowId xmlns:a16="http://schemas.microsoft.com/office/drawing/2014/main" val="1890961614"/>
                  </a:ext>
                </a:extLst>
              </a:tr>
              <a:tr h="262417">
                <a:tc>
                  <a:txBody>
                    <a:bodyPr/>
                    <a:lstStyle/>
                    <a:p>
                      <a:r>
                        <a:rPr lang="en-US" sz="1400" err="1"/>
                        <a:t>fansal</a:t>
                      </a:r>
                      <a:endParaRPr lang="en-US" sz="1400"/>
                    </a:p>
                  </a:txBody>
                  <a:tcPr/>
                </a:tc>
                <a:tc>
                  <a:txBody>
                    <a:bodyPr/>
                    <a:lstStyle/>
                    <a:p>
                      <a:r>
                        <a:rPr lang="en-US" sz="1400"/>
                        <a:t>NA</a:t>
                      </a:r>
                    </a:p>
                  </a:txBody>
                  <a:tcPr/>
                </a:tc>
                <a:tc>
                  <a:txBody>
                    <a:bodyPr/>
                    <a:lstStyle/>
                    <a:p>
                      <a:r>
                        <a:rPr lang="en-US" sz="1400"/>
                        <a:t>0.002442***</a:t>
                      </a:r>
                    </a:p>
                  </a:txBody>
                  <a:tcPr/>
                </a:tc>
                <a:tc>
                  <a:txBody>
                    <a:bodyPr/>
                    <a:lstStyle/>
                    <a:p>
                      <a:r>
                        <a:rPr lang="en-US" sz="1400"/>
                        <a:t>NA</a:t>
                      </a:r>
                    </a:p>
                  </a:txBody>
                  <a:tcPr/>
                </a:tc>
                <a:extLst>
                  <a:ext uri="{0D108BD9-81ED-4DB2-BD59-A6C34878D82A}">
                    <a16:rowId xmlns:a16="http://schemas.microsoft.com/office/drawing/2014/main" val="114439329"/>
                  </a:ext>
                </a:extLst>
              </a:tr>
              <a:tr h="262417">
                <a:tc>
                  <a:txBody>
                    <a:bodyPr/>
                    <a:lstStyle/>
                    <a:p>
                      <a:r>
                        <a:rPr lang="en-US" sz="1400" err="1"/>
                        <a:t>yahsal</a:t>
                      </a:r>
                      <a:endParaRPr lang="en-US" sz="1400"/>
                    </a:p>
                  </a:txBody>
                  <a:tcPr/>
                </a:tc>
                <a:tc>
                  <a:txBody>
                    <a:bodyPr/>
                    <a:lstStyle/>
                    <a:p>
                      <a:r>
                        <a:rPr lang="en-US" sz="1400"/>
                        <a:t>NA</a:t>
                      </a:r>
                    </a:p>
                  </a:txBody>
                  <a:tcPr/>
                </a:tc>
                <a:tc>
                  <a:txBody>
                    <a:bodyPr/>
                    <a:lstStyle/>
                    <a:p>
                      <a:r>
                        <a:rPr lang="en-US" sz="1400"/>
                        <a:t>NA</a:t>
                      </a:r>
                    </a:p>
                  </a:txBody>
                  <a:tcPr/>
                </a:tc>
                <a:tc>
                  <a:txBody>
                    <a:bodyPr/>
                    <a:lstStyle/>
                    <a:p>
                      <a:r>
                        <a:rPr lang="en-US" sz="1400"/>
                        <a:t>0.438634***</a:t>
                      </a:r>
                    </a:p>
                  </a:txBody>
                  <a:tcPr/>
                </a:tc>
                <a:extLst>
                  <a:ext uri="{0D108BD9-81ED-4DB2-BD59-A6C34878D82A}">
                    <a16:rowId xmlns:a16="http://schemas.microsoft.com/office/drawing/2014/main" val="1605023054"/>
                  </a:ext>
                </a:extLst>
              </a:tr>
              <a:tr h="262417">
                <a:tc>
                  <a:txBody>
                    <a:bodyPr/>
                    <a:lstStyle/>
                    <a:p>
                      <a:r>
                        <a:rPr lang="en-US" sz="1400"/>
                        <a:t>MINUTES</a:t>
                      </a:r>
                    </a:p>
                  </a:txBody>
                  <a:tcPr/>
                </a:tc>
                <a:tc>
                  <a:txBody>
                    <a:bodyPr/>
                    <a:lstStyle/>
                    <a:p>
                      <a:r>
                        <a:rPr lang="en-US" sz="1400"/>
                        <a:t>0.8486***</a:t>
                      </a:r>
                    </a:p>
                  </a:txBody>
                  <a:tcPr/>
                </a:tc>
                <a:tc>
                  <a:txBody>
                    <a:bodyPr/>
                    <a:lstStyle/>
                    <a:p>
                      <a:r>
                        <a:rPr lang="en-US" sz="1400"/>
                        <a:t>0.8406***</a:t>
                      </a:r>
                    </a:p>
                  </a:txBody>
                  <a:tcPr/>
                </a:tc>
                <a:tc>
                  <a:txBody>
                    <a:bodyPr/>
                    <a:lstStyle/>
                    <a:p>
                      <a:r>
                        <a:rPr lang="en-US" sz="1400"/>
                        <a:t>0.862623***</a:t>
                      </a:r>
                    </a:p>
                  </a:txBody>
                  <a:tcPr/>
                </a:tc>
                <a:extLst>
                  <a:ext uri="{0D108BD9-81ED-4DB2-BD59-A6C34878D82A}">
                    <a16:rowId xmlns:a16="http://schemas.microsoft.com/office/drawing/2014/main" val="2378586752"/>
                  </a:ext>
                </a:extLst>
              </a:tr>
              <a:tr h="262417">
                <a:tc>
                  <a:txBody>
                    <a:bodyPr/>
                    <a:lstStyle/>
                    <a:p>
                      <a:r>
                        <a:rPr lang="en-US" sz="1400"/>
                        <a:t>usage</a:t>
                      </a:r>
                    </a:p>
                  </a:txBody>
                  <a:tcPr/>
                </a:tc>
                <a:tc>
                  <a:txBody>
                    <a:bodyPr/>
                    <a:lstStyle/>
                    <a:p>
                      <a:r>
                        <a:rPr lang="en-US" sz="1400"/>
                        <a:t>0.2857***</a:t>
                      </a:r>
                    </a:p>
                  </a:txBody>
                  <a:tcPr/>
                </a:tc>
                <a:tc>
                  <a:txBody>
                    <a:bodyPr/>
                    <a:lstStyle/>
                    <a:p>
                      <a:r>
                        <a:rPr lang="en-US" sz="1400"/>
                        <a:t>0.2502***</a:t>
                      </a:r>
                    </a:p>
                  </a:txBody>
                  <a:tcPr/>
                </a:tc>
                <a:tc>
                  <a:txBody>
                    <a:bodyPr/>
                    <a:lstStyle/>
                    <a:p>
                      <a:r>
                        <a:rPr lang="en-US" sz="1400"/>
                        <a:t>0.242607***</a:t>
                      </a:r>
                    </a:p>
                  </a:txBody>
                  <a:tcPr/>
                </a:tc>
                <a:extLst>
                  <a:ext uri="{0D108BD9-81ED-4DB2-BD59-A6C34878D82A}">
                    <a16:rowId xmlns:a16="http://schemas.microsoft.com/office/drawing/2014/main" val="787199268"/>
                  </a:ext>
                </a:extLst>
              </a:tr>
              <a:tr h="262417">
                <a:tc>
                  <a:txBody>
                    <a:bodyPr/>
                    <a:lstStyle/>
                    <a:p>
                      <a:r>
                        <a:rPr lang="en-US" sz="1400" err="1"/>
                        <a:t>HomeGame</a:t>
                      </a:r>
                      <a:endParaRPr lang="en-US" sz="1400"/>
                    </a:p>
                  </a:txBody>
                  <a:tcPr/>
                </a:tc>
                <a:tc>
                  <a:txBody>
                    <a:bodyPr/>
                    <a:lstStyle/>
                    <a:p>
                      <a:r>
                        <a:rPr lang="en-US" sz="1400"/>
                        <a:t>0.3726***</a:t>
                      </a:r>
                    </a:p>
                  </a:txBody>
                  <a:tcPr/>
                </a:tc>
                <a:tc>
                  <a:txBody>
                    <a:bodyPr/>
                    <a:lstStyle/>
                    <a:p>
                      <a:r>
                        <a:rPr lang="en-US" sz="1400"/>
                        <a:t>0.3681***</a:t>
                      </a:r>
                    </a:p>
                  </a:txBody>
                  <a:tcPr/>
                </a:tc>
                <a:tc>
                  <a:txBody>
                    <a:bodyPr/>
                    <a:lstStyle/>
                    <a:p>
                      <a:r>
                        <a:rPr lang="en-US" sz="1400"/>
                        <a:t>0.378184***</a:t>
                      </a:r>
                    </a:p>
                  </a:txBody>
                  <a:tcPr/>
                </a:tc>
                <a:extLst>
                  <a:ext uri="{0D108BD9-81ED-4DB2-BD59-A6C34878D82A}">
                    <a16:rowId xmlns:a16="http://schemas.microsoft.com/office/drawing/2014/main" val="919723048"/>
                  </a:ext>
                </a:extLst>
              </a:tr>
              <a:tr h="262417">
                <a:tc>
                  <a:txBody>
                    <a:bodyPr/>
                    <a:lstStyle/>
                    <a:p>
                      <a:r>
                        <a:rPr lang="en-US" sz="1400"/>
                        <a:t>starter</a:t>
                      </a:r>
                    </a:p>
                  </a:txBody>
                  <a:tcPr/>
                </a:tc>
                <a:tc>
                  <a:txBody>
                    <a:bodyPr/>
                    <a:lstStyle/>
                    <a:p>
                      <a:r>
                        <a:rPr lang="en-US" sz="1400"/>
                        <a:t>-2.366***</a:t>
                      </a:r>
                    </a:p>
                  </a:txBody>
                  <a:tcPr/>
                </a:tc>
                <a:tc>
                  <a:txBody>
                    <a:bodyPr/>
                    <a:lstStyle/>
                    <a:p>
                      <a:r>
                        <a:rPr lang="en-US" sz="1400"/>
                        <a:t>-2.099***</a:t>
                      </a:r>
                    </a:p>
                  </a:txBody>
                  <a:tcPr/>
                </a:tc>
                <a:tc>
                  <a:txBody>
                    <a:bodyPr/>
                    <a:lstStyle/>
                    <a:p>
                      <a:r>
                        <a:rPr lang="en-US" sz="1400"/>
                        <a:t>-2.006084***</a:t>
                      </a:r>
                    </a:p>
                  </a:txBody>
                  <a:tcPr/>
                </a:tc>
                <a:extLst>
                  <a:ext uri="{0D108BD9-81ED-4DB2-BD59-A6C34878D82A}">
                    <a16:rowId xmlns:a16="http://schemas.microsoft.com/office/drawing/2014/main" val="901876"/>
                  </a:ext>
                </a:extLst>
              </a:tr>
              <a:tr h="262417">
                <a:tc>
                  <a:txBody>
                    <a:bodyPr/>
                    <a:lstStyle/>
                    <a:p>
                      <a:r>
                        <a:rPr lang="en-US" sz="1400" err="1"/>
                        <a:t>daysrest</a:t>
                      </a:r>
                      <a:endParaRPr lang="en-US" sz="1400"/>
                    </a:p>
                  </a:txBody>
                  <a:tcPr/>
                </a:tc>
                <a:tc>
                  <a:txBody>
                    <a:bodyPr/>
                    <a:lstStyle/>
                    <a:p>
                      <a:r>
                        <a:rPr lang="en-US" sz="1400"/>
                        <a:t>0.009269***</a:t>
                      </a:r>
                    </a:p>
                  </a:txBody>
                  <a:tcPr/>
                </a:tc>
                <a:tc>
                  <a:txBody>
                    <a:bodyPr/>
                    <a:lstStyle/>
                    <a:p>
                      <a:r>
                        <a:rPr lang="en-US" sz="1400"/>
                        <a:t>0.01032***</a:t>
                      </a:r>
                    </a:p>
                  </a:txBody>
                  <a:tcPr/>
                </a:tc>
                <a:tc>
                  <a:txBody>
                    <a:bodyPr/>
                    <a:lstStyle/>
                    <a:p>
                      <a:r>
                        <a:rPr lang="en-US" sz="1400"/>
                        <a:t>0.001952</a:t>
                      </a:r>
                    </a:p>
                  </a:txBody>
                  <a:tcPr/>
                </a:tc>
                <a:extLst>
                  <a:ext uri="{0D108BD9-81ED-4DB2-BD59-A6C34878D82A}">
                    <a16:rowId xmlns:a16="http://schemas.microsoft.com/office/drawing/2014/main" val="3961881307"/>
                  </a:ext>
                </a:extLst>
              </a:tr>
            </a:tbl>
          </a:graphicData>
        </a:graphic>
      </p:graphicFrame>
      <p:sp>
        <p:nvSpPr>
          <p:cNvPr id="8" name="TextBox 7">
            <a:extLst>
              <a:ext uri="{FF2B5EF4-FFF2-40B4-BE49-F238E27FC236}">
                <a16:creationId xmlns:a16="http://schemas.microsoft.com/office/drawing/2014/main" id="{FA6BD898-083E-0690-9EAE-77C1FD18D9FE}"/>
              </a:ext>
            </a:extLst>
          </p:cNvPr>
          <p:cNvSpPr txBox="1"/>
          <p:nvPr/>
        </p:nvSpPr>
        <p:spPr>
          <a:xfrm>
            <a:off x="7189694" y="752575"/>
            <a:ext cx="4751294" cy="2031325"/>
          </a:xfrm>
          <a:prstGeom prst="rect">
            <a:avLst/>
          </a:prstGeom>
          <a:noFill/>
        </p:spPr>
        <p:txBody>
          <a:bodyPr wrap="square" rtlCol="0">
            <a:spAutoFit/>
          </a:bodyPr>
          <a:lstStyle/>
          <a:p>
            <a:pPr marL="285750" indent="-285750">
              <a:buFont typeface="Arial" panose="020B0604020202020204" pitchFamily="34" charset="0"/>
              <a:buChar char="•"/>
            </a:pPr>
            <a:r>
              <a:rPr lang="en-US" err="1"/>
              <a:t>Examing</a:t>
            </a:r>
            <a:r>
              <a:rPr lang="en-US"/>
              <a:t> relationship between Salary and Points – expecting to pay more for more points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According to the F-Tests there is a strong linear relationship between Salary and Points across all platforms</a:t>
            </a:r>
          </a:p>
        </p:txBody>
      </p:sp>
      <p:sp>
        <p:nvSpPr>
          <p:cNvPr id="9" name="TextBox 8">
            <a:extLst>
              <a:ext uri="{FF2B5EF4-FFF2-40B4-BE49-F238E27FC236}">
                <a16:creationId xmlns:a16="http://schemas.microsoft.com/office/drawing/2014/main" id="{76290FD0-20B8-0270-DA5C-41F1BE76877A}"/>
              </a:ext>
            </a:extLst>
          </p:cNvPr>
          <p:cNvSpPr txBox="1"/>
          <p:nvPr/>
        </p:nvSpPr>
        <p:spPr>
          <a:xfrm>
            <a:off x="7189694" y="2873547"/>
            <a:ext cx="4491318" cy="3416320"/>
          </a:xfrm>
          <a:prstGeom prst="rect">
            <a:avLst/>
          </a:prstGeom>
          <a:noFill/>
        </p:spPr>
        <p:txBody>
          <a:bodyPr wrap="square" rtlCol="0">
            <a:spAutoFit/>
          </a:bodyPr>
          <a:lstStyle/>
          <a:p>
            <a:pPr marL="285750" indent="-285750">
              <a:buFont typeface="Arial" panose="020B0604020202020204" pitchFamily="34" charset="0"/>
              <a:buChar char="•"/>
            </a:pPr>
            <a:r>
              <a:rPr lang="en-US"/>
              <a:t>Next added in additional factors that could affect performance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Across all platforms MINUTES, usage, </a:t>
            </a:r>
            <a:r>
              <a:rPr lang="en-US" err="1"/>
              <a:t>HomeGame</a:t>
            </a:r>
            <a:r>
              <a:rPr lang="en-US"/>
              <a:t>, starter, and </a:t>
            </a:r>
            <a:r>
              <a:rPr lang="en-US" err="1"/>
              <a:t>daysrest</a:t>
            </a:r>
            <a:r>
              <a:rPr lang="en-US"/>
              <a:t> were significant at the 0.1% level</a:t>
            </a:r>
          </a:p>
          <a:p>
            <a:pPr marL="742950" lvl="1" indent="-285750">
              <a:buFont typeface="Arial" panose="020B0604020202020204" pitchFamily="34" charset="0"/>
              <a:buChar char="•"/>
            </a:pPr>
            <a:r>
              <a:rPr lang="en-US" err="1"/>
              <a:t>daysrest</a:t>
            </a:r>
            <a:r>
              <a:rPr lang="en-US"/>
              <a:t> only not significant for Yahoo</a:t>
            </a:r>
          </a:p>
          <a:p>
            <a:pPr lvl="1"/>
            <a:endParaRPr lang="en-US"/>
          </a:p>
          <a:p>
            <a:pPr marL="285750" indent="-285750">
              <a:buFont typeface="Arial" panose="020B0604020202020204" pitchFamily="34" charset="0"/>
              <a:buChar char="•"/>
            </a:pPr>
            <a:r>
              <a:rPr lang="en-US"/>
              <a:t>Using AIC to compare the two different models for each platform</a:t>
            </a:r>
          </a:p>
          <a:p>
            <a:pPr marL="742950" lvl="1" indent="-285750">
              <a:buFont typeface="Arial" panose="020B0604020202020204" pitchFamily="34" charset="0"/>
              <a:buChar char="•"/>
            </a:pPr>
            <a:r>
              <a:rPr lang="en-US"/>
              <a:t>AIC preferred the model with more variables in all cases</a:t>
            </a:r>
          </a:p>
        </p:txBody>
      </p:sp>
    </p:spTree>
    <p:extLst>
      <p:ext uri="{BB962C8B-B14F-4D97-AF65-F5344CB8AC3E}">
        <p14:creationId xmlns:p14="http://schemas.microsoft.com/office/powerpoint/2010/main" val="3210200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599C61-2174-B8C7-EBC2-BD457726778C}"/>
              </a:ext>
            </a:extLst>
          </p:cNvPr>
          <p:cNvSpPr>
            <a:spLocks noGrp="1"/>
          </p:cNvSpPr>
          <p:nvPr>
            <p:ph type="title"/>
          </p:nvPr>
        </p:nvSpPr>
        <p:spPr>
          <a:xfrm>
            <a:off x="839788" y="-267030"/>
            <a:ext cx="10515600" cy="1325563"/>
          </a:xfrm>
        </p:spPr>
        <p:txBody>
          <a:bodyPr>
            <a:normAutofit/>
          </a:bodyPr>
          <a:lstStyle/>
          <a:p>
            <a:r>
              <a:rPr lang="en-US" sz="3600"/>
              <a:t>Leveraging Points and Salary</a:t>
            </a:r>
          </a:p>
        </p:txBody>
      </p:sp>
      <p:sp>
        <p:nvSpPr>
          <p:cNvPr id="25" name="Text Placeholder 24">
            <a:extLst>
              <a:ext uri="{FF2B5EF4-FFF2-40B4-BE49-F238E27FC236}">
                <a16:creationId xmlns:a16="http://schemas.microsoft.com/office/drawing/2014/main" id="{65364334-28A8-77F8-87A2-B89BFC45F850}"/>
              </a:ext>
            </a:extLst>
          </p:cNvPr>
          <p:cNvSpPr>
            <a:spLocks noGrp="1"/>
          </p:cNvSpPr>
          <p:nvPr>
            <p:ph type="body" idx="1"/>
          </p:nvPr>
        </p:nvSpPr>
        <p:spPr>
          <a:xfrm>
            <a:off x="839788" y="646577"/>
            <a:ext cx="5157787" cy="823912"/>
          </a:xfrm>
        </p:spPr>
        <p:txBody>
          <a:bodyPr/>
          <a:lstStyle/>
          <a:p>
            <a:r>
              <a:rPr lang="en-US"/>
              <a:t>Players to Target &gt;30% Overperform Rate</a:t>
            </a:r>
          </a:p>
        </p:txBody>
      </p:sp>
      <p:sp>
        <p:nvSpPr>
          <p:cNvPr id="26" name="Content Placeholder 25">
            <a:extLst>
              <a:ext uri="{FF2B5EF4-FFF2-40B4-BE49-F238E27FC236}">
                <a16:creationId xmlns:a16="http://schemas.microsoft.com/office/drawing/2014/main" id="{E0832801-9027-053D-9148-4A2A273A526E}"/>
              </a:ext>
            </a:extLst>
          </p:cNvPr>
          <p:cNvSpPr>
            <a:spLocks noGrp="1"/>
          </p:cNvSpPr>
          <p:nvPr>
            <p:ph sz="half" idx="2"/>
          </p:nvPr>
        </p:nvSpPr>
        <p:spPr>
          <a:xfrm>
            <a:off x="862014" y="1586705"/>
            <a:ext cx="5157787" cy="5073310"/>
          </a:xfrm>
        </p:spPr>
        <p:txBody>
          <a:bodyPr>
            <a:normAutofit lnSpcReduction="10000"/>
          </a:bodyPr>
          <a:lstStyle/>
          <a:p>
            <a:r>
              <a:rPr lang="en-US"/>
              <a:t>Giannis Antetokounmpo</a:t>
            </a:r>
          </a:p>
          <a:p>
            <a:r>
              <a:rPr lang="en-US"/>
              <a:t>Nikola Jokic</a:t>
            </a:r>
          </a:p>
          <a:p>
            <a:r>
              <a:rPr lang="en-US"/>
              <a:t>Luca Doncic</a:t>
            </a:r>
          </a:p>
          <a:p>
            <a:r>
              <a:rPr lang="en-US"/>
              <a:t>Anthony Davis</a:t>
            </a:r>
          </a:p>
          <a:p>
            <a:r>
              <a:rPr lang="en-US" sz="1400"/>
              <a:t>Players above have the highest salaries available</a:t>
            </a:r>
          </a:p>
          <a:p>
            <a:pPr lvl="1"/>
            <a:r>
              <a:rPr lang="en-US" sz="1050"/>
              <a:t>Averaging 50-55 pts</a:t>
            </a:r>
          </a:p>
          <a:p>
            <a:pPr marL="0" indent="0">
              <a:buNone/>
            </a:pPr>
            <a:endParaRPr lang="en-US" sz="1100"/>
          </a:p>
          <a:p>
            <a:pPr marL="0" indent="0">
              <a:buNone/>
            </a:pPr>
            <a:r>
              <a:rPr lang="en-US" sz="2000" b="1"/>
              <a:t>Sleepers – [25%, 30%] Overperform Rate</a:t>
            </a:r>
          </a:p>
          <a:p>
            <a:r>
              <a:rPr lang="en-US" sz="2400"/>
              <a:t>Rudy Gobert</a:t>
            </a:r>
          </a:p>
          <a:p>
            <a:r>
              <a:rPr lang="en-US" sz="2400"/>
              <a:t>Jonas Valanciunas</a:t>
            </a:r>
          </a:p>
          <a:p>
            <a:r>
              <a:rPr lang="en-US" sz="2400"/>
              <a:t>Hassan Whiteside</a:t>
            </a:r>
          </a:p>
          <a:p>
            <a:r>
              <a:rPr lang="en-US" sz="1400"/>
              <a:t>Players above are cheaper alternatives than the first set</a:t>
            </a:r>
          </a:p>
          <a:p>
            <a:pPr lvl="1"/>
            <a:r>
              <a:rPr lang="en-US" sz="1050"/>
              <a:t>Still averaging 30-35 pts</a:t>
            </a:r>
          </a:p>
          <a:p>
            <a:endParaRPr lang="en-US" sz="2000"/>
          </a:p>
        </p:txBody>
      </p:sp>
      <p:sp>
        <p:nvSpPr>
          <p:cNvPr id="27" name="Text Placeholder 26">
            <a:extLst>
              <a:ext uri="{FF2B5EF4-FFF2-40B4-BE49-F238E27FC236}">
                <a16:creationId xmlns:a16="http://schemas.microsoft.com/office/drawing/2014/main" id="{9A4059F3-EBF4-FFCF-DDC3-569249B67D4C}"/>
              </a:ext>
            </a:extLst>
          </p:cNvPr>
          <p:cNvSpPr>
            <a:spLocks noGrp="1"/>
          </p:cNvSpPr>
          <p:nvPr>
            <p:ph type="body" sz="quarter" idx="3"/>
          </p:nvPr>
        </p:nvSpPr>
        <p:spPr>
          <a:xfrm>
            <a:off x="6096000" y="646577"/>
            <a:ext cx="5992368" cy="823912"/>
          </a:xfrm>
        </p:spPr>
        <p:txBody>
          <a:bodyPr/>
          <a:lstStyle/>
          <a:p>
            <a:r>
              <a:rPr lang="en-US"/>
              <a:t>Players to Avoid  [20%, 28%] Underperform Rate</a:t>
            </a:r>
          </a:p>
        </p:txBody>
      </p:sp>
      <p:sp>
        <p:nvSpPr>
          <p:cNvPr id="28" name="Content Placeholder 27">
            <a:extLst>
              <a:ext uri="{FF2B5EF4-FFF2-40B4-BE49-F238E27FC236}">
                <a16:creationId xmlns:a16="http://schemas.microsoft.com/office/drawing/2014/main" id="{153E1610-8B65-1AB6-5314-4A65C1705FA9}"/>
              </a:ext>
            </a:extLst>
          </p:cNvPr>
          <p:cNvSpPr>
            <a:spLocks noGrp="1"/>
          </p:cNvSpPr>
          <p:nvPr>
            <p:ph sz="quarter" idx="4"/>
          </p:nvPr>
        </p:nvSpPr>
        <p:spPr>
          <a:xfrm>
            <a:off x="6146798" y="1613757"/>
            <a:ext cx="5183188" cy="3684588"/>
          </a:xfrm>
        </p:spPr>
        <p:txBody>
          <a:bodyPr>
            <a:normAutofit lnSpcReduction="10000"/>
          </a:bodyPr>
          <a:lstStyle/>
          <a:p>
            <a:r>
              <a:rPr lang="en-US" sz="2400"/>
              <a:t>Tim Hardaway Jr</a:t>
            </a:r>
          </a:p>
          <a:p>
            <a:r>
              <a:rPr lang="en-US" sz="2400"/>
              <a:t>Gart Trent Jr</a:t>
            </a:r>
          </a:p>
          <a:p>
            <a:r>
              <a:rPr lang="en-US" sz="2400"/>
              <a:t>Tyler Herro</a:t>
            </a:r>
          </a:p>
          <a:p>
            <a:r>
              <a:rPr lang="en-US" sz="2400"/>
              <a:t>RJ Barrett</a:t>
            </a:r>
          </a:p>
          <a:p>
            <a:r>
              <a:rPr lang="en-US" sz="1200"/>
              <a:t>Many underperformers are possible sleepers</a:t>
            </a:r>
          </a:p>
          <a:p>
            <a:pPr lvl="1"/>
            <a:r>
              <a:rPr lang="en-US" sz="1050"/>
              <a:t>Mid to lower end of the price range</a:t>
            </a:r>
          </a:p>
        </p:txBody>
      </p:sp>
      <p:sp>
        <p:nvSpPr>
          <p:cNvPr id="12" name="TextBox 11">
            <a:extLst>
              <a:ext uri="{FF2B5EF4-FFF2-40B4-BE49-F238E27FC236}">
                <a16:creationId xmlns:a16="http://schemas.microsoft.com/office/drawing/2014/main" id="{CC4C4D5A-D1AB-AB93-0785-C503B92CA46D}"/>
              </a:ext>
            </a:extLst>
          </p:cNvPr>
          <p:cNvSpPr txBox="1"/>
          <p:nvPr/>
        </p:nvSpPr>
        <p:spPr>
          <a:xfrm>
            <a:off x="6096000" y="4123360"/>
            <a:ext cx="5544850" cy="2831544"/>
          </a:xfrm>
          <a:prstGeom prst="rect">
            <a:avLst/>
          </a:prstGeom>
          <a:noFill/>
        </p:spPr>
        <p:txBody>
          <a:bodyPr wrap="square" rtlCol="0">
            <a:spAutoFit/>
          </a:bodyPr>
          <a:lstStyle/>
          <a:p>
            <a:pPr marL="285750" indent="-285750">
              <a:buFont typeface="Arial" panose="020B0604020202020204" pitchFamily="34" charset="0"/>
              <a:buChar char="•"/>
            </a:pPr>
            <a:r>
              <a:rPr lang="en-US" sz="1600"/>
              <a:t>Players that were more than 10 pts away from their predicted value</a:t>
            </a:r>
          </a:p>
          <a:p>
            <a:pPr marL="742950" lvl="1" indent="-285750">
              <a:buFont typeface="Arial" panose="020B0604020202020204" pitchFamily="34" charset="0"/>
              <a:buChar char="•"/>
            </a:pPr>
            <a:r>
              <a:rPr lang="en-US" sz="1600"/>
              <a:t>10 higher considered overperformance</a:t>
            </a:r>
          </a:p>
          <a:p>
            <a:pPr marL="742950" lvl="1" indent="-285750">
              <a:buFont typeface="Arial" panose="020B0604020202020204" pitchFamily="34" charset="0"/>
              <a:buChar char="•"/>
            </a:pPr>
            <a:r>
              <a:rPr lang="en-US" sz="1600"/>
              <a:t>10 lower considered underperformance</a:t>
            </a:r>
          </a:p>
          <a:p>
            <a:pPr marL="285750" indent="-285750">
              <a:buFont typeface="Arial" panose="020B0604020202020204" pitchFamily="34" charset="0"/>
              <a:buChar char="•"/>
            </a:pPr>
            <a:r>
              <a:rPr lang="en-US" sz="1600"/>
              <a:t>Organized based on the rate they over/under perform</a:t>
            </a:r>
          </a:p>
          <a:p>
            <a:pPr marL="285750" indent="-285750">
              <a:buFont typeface="Arial" panose="020B0604020202020204" pitchFamily="34" charset="0"/>
              <a:buChar char="•"/>
            </a:pPr>
            <a:r>
              <a:rPr lang="en-US" sz="1600"/>
              <a:t>Calculated average salary and pts scored</a:t>
            </a:r>
          </a:p>
          <a:p>
            <a:pPr marL="285750" indent="-285750">
              <a:buFont typeface="Arial" panose="020B0604020202020204" pitchFamily="34" charset="0"/>
              <a:buChar char="•"/>
            </a:pPr>
            <a:r>
              <a:rPr lang="en-US" sz="1600"/>
              <a:t>Leveraging this will highlight players to target and to avoid</a:t>
            </a:r>
          </a:p>
          <a:p>
            <a:pPr marL="285750" indent="-285750">
              <a:buFont typeface="Arial" panose="020B0604020202020204" pitchFamily="34" charset="0"/>
              <a:buChar char="•"/>
            </a:pPr>
            <a:r>
              <a:rPr lang="en-US" sz="1600"/>
              <a:t>Overall found that you get what you pay for</a:t>
            </a:r>
          </a:p>
          <a:p>
            <a:pPr marL="742950" lvl="1" indent="-285750">
              <a:buFont typeface="Arial" panose="020B0604020202020204" pitchFamily="34" charset="0"/>
              <a:buChar char="•"/>
            </a:pPr>
            <a:r>
              <a:rPr lang="en-US" sz="1600"/>
              <a:t>The top players to overperform are the higher valued salary players</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871829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65B1-761B-F31B-EA3F-E7AFC500148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2AAEED4-4844-76C2-DD65-420774142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316" y="0"/>
            <a:ext cx="10852484" cy="6858000"/>
          </a:xfrm>
        </p:spPr>
      </p:pic>
    </p:spTree>
    <p:extLst>
      <p:ext uri="{BB962C8B-B14F-4D97-AF65-F5344CB8AC3E}">
        <p14:creationId xmlns:p14="http://schemas.microsoft.com/office/powerpoint/2010/main" val="277193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4694-FE51-DCD3-0D14-7EAC44AA3DC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6C72070-787E-C50F-2DC2-43FA98C409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660" y="0"/>
            <a:ext cx="11142445" cy="6857999"/>
          </a:xfrm>
        </p:spPr>
      </p:pic>
    </p:spTree>
    <p:extLst>
      <p:ext uri="{BB962C8B-B14F-4D97-AF65-F5344CB8AC3E}">
        <p14:creationId xmlns:p14="http://schemas.microsoft.com/office/powerpoint/2010/main" val="3186450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56E6-2B34-8583-6667-75F12E70756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FA21F7C-63BD-C636-DF01-004CC15AC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2548478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7CF1-18F0-BB22-2978-8D704619BF1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0CFF4A3-BBA7-C1A6-19F1-03B6A0E519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55232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Leveraging DFS</vt:lpstr>
      <vt:lpstr>Market Efficiency: Points ~ Salary</vt:lpstr>
      <vt:lpstr>Market Efficiency: Factoring in other variables</vt:lpstr>
      <vt:lpstr>Modeling Fantasy Points</vt:lpstr>
      <vt:lpstr>Leveraging Points and Salary</vt:lpstr>
      <vt:lpstr>PowerPoint Presentation</vt:lpstr>
      <vt:lpstr>PowerPoint Presentation</vt:lpstr>
      <vt:lpstr>PowerPoint Presentation</vt:lpstr>
      <vt:lpstr>PowerPoint Presentation</vt:lpstr>
      <vt:lpstr>Behavioral Biases</vt:lpstr>
      <vt:lpstr>Player Value by Team</vt:lpstr>
      <vt:lpstr>Player Value by Opponent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DFS</dc:title>
  <dc:creator>Andrew Fish</dc:creator>
  <cp:revision>1</cp:revision>
  <dcterms:created xsi:type="dcterms:W3CDTF">2025-05-03T17:32:26Z</dcterms:created>
  <dcterms:modified xsi:type="dcterms:W3CDTF">2025-05-05T02:08:38Z</dcterms:modified>
</cp:coreProperties>
</file>